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0"/>
  </p:notesMasterIdLst>
  <p:sldIdLst>
    <p:sldId id="256" r:id="rId2"/>
    <p:sldId id="268" r:id="rId3"/>
    <p:sldId id="275" r:id="rId4"/>
    <p:sldId id="272" r:id="rId5"/>
    <p:sldId id="273" r:id="rId6"/>
    <p:sldId id="271" r:id="rId7"/>
    <p:sldId id="274" r:id="rId8"/>
    <p:sldId id="257" r:id="rId9"/>
    <p:sldId id="276" r:id="rId10"/>
    <p:sldId id="277" r:id="rId11"/>
    <p:sldId id="278" r:id="rId12"/>
    <p:sldId id="280" r:id="rId13"/>
    <p:sldId id="281" r:id="rId14"/>
    <p:sldId id="282" r:id="rId15"/>
    <p:sldId id="283" r:id="rId16"/>
    <p:sldId id="284" r:id="rId17"/>
    <p:sldId id="285" r:id="rId18"/>
    <p:sldId id="267"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Cambria Math" panose="02040503050406030204" pitchFamily="18" charset="0"/>
      <p:regular r:id="rId25"/>
    </p:embeddedFont>
    <p:embeddedFont>
      <p:font typeface="Core Sans C 45 Regular" panose="020B0603030302020204" charset="0"/>
      <p:regular r:id="rId26"/>
    </p:embeddedFont>
    <p:embeddedFont>
      <p:font typeface="Core Sans C 75 ExtraBold" panose="020B0603030302020204" charset="0"/>
      <p:bold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AC5B"/>
    <a:srgbClr val="FF4141"/>
    <a:srgbClr val="F4F5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4660"/>
  </p:normalViewPr>
  <p:slideViewPr>
    <p:cSldViewPr snapToGrid="0">
      <p:cViewPr varScale="1">
        <p:scale>
          <a:sx n="86" d="100"/>
          <a:sy n="86" d="100"/>
        </p:scale>
        <p:origin x="71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heme" Target="theme/theme1.xml"/></Relationships>
</file>

<file path=ppt/media/image1.jp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pn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670E9B-48C2-46E3-B53E-8AA96C2C4F1F}" type="datetimeFigureOut">
              <a:rPr lang="en-IN" smtClean="0"/>
              <a:t>20-04-2022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F4FAFC-E590-4541-BF2D-F4C33945ABEE}" type="slidenum">
              <a:rPr lang="en-IN" smtClean="0"/>
              <a:t>‹#›</a:t>
            </a:fld>
            <a:endParaRPr lang="en-IN"/>
          </a:p>
        </p:txBody>
      </p:sp>
    </p:spTree>
    <p:extLst>
      <p:ext uri="{BB962C8B-B14F-4D97-AF65-F5344CB8AC3E}">
        <p14:creationId xmlns:p14="http://schemas.microsoft.com/office/powerpoint/2010/main" val="4230805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306C49-2902-4A92-8A19-78C34F1195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860CCBF-A622-4F6C-885C-8AF2714AAA08}"/>
              </a:ext>
            </a:extLst>
          </p:cNvPr>
          <p:cNvSpPr>
            <a:spLocks noGrp="1"/>
          </p:cNvSpPr>
          <p:nvPr>
            <p:ph type="ctrTitle" hasCustomPrompt="1"/>
          </p:nvPr>
        </p:nvSpPr>
        <p:spPr>
          <a:xfrm>
            <a:off x="5818908" y="2272145"/>
            <a:ext cx="4849092" cy="1237818"/>
          </a:xfrm>
        </p:spPr>
        <p:txBody>
          <a:bodyPr anchor="b">
            <a:normAutofit/>
          </a:bodyPr>
          <a:lstStyle>
            <a:lvl1pPr algn="l">
              <a:defRPr sz="4000">
                <a:latin typeface="Geometr415 Blk BT" panose="020B0802020204020303" pitchFamily="34" charset="0"/>
              </a:defRPr>
            </a:lvl1pPr>
          </a:lstStyle>
          <a:p>
            <a:r>
              <a:rPr lang="en-US" dirty="0"/>
              <a:t>PRESENTATION</a:t>
            </a:r>
            <a:br>
              <a:rPr lang="en-US" dirty="0"/>
            </a:br>
            <a:r>
              <a:rPr lang="en-US" dirty="0"/>
              <a:t>TITLE GOES HERE</a:t>
            </a:r>
            <a:endParaRPr lang="en-IN" dirty="0"/>
          </a:p>
        </p:txBody>
      </p:sp>
      <p:sp>
        <p:nvSpPr>
          <p:cNvPr id="3" name="Subtitle 2">
            <a:extLst>
              <a:ext uri="{FF2B5EF4-FFF2-40B4-BE49-F238E27FC236}">
                <a16:creationId xmlns:a16="http://schemas.microsoft.com/office/drawing/2014/main" id="{6BD22A7A-BF28-4DB2-8860-2BC1AEAE2839}"/>
              </a:ext>
            </a:extLst>
          </p:cNvPr>
          <p:cNvSpPr>
            <a:spLocks noGrp="1"/>
          </p:cNvSpPr>
          <p:nvPr>
            <p:ph type="subTitle" idx="1" hasCustomPrompt="1"/>
          </p:nvPr>
        </p:nvSpPr>
        <p:spPr>
          <a:xfrm>
            <a:off x="5818908" y="3946164"/>
            <a:ext cx="4849091" cy="1237817"/>
          </a:xfrm>
        </p:spPr>
        <p:txBody>
          <a:bodyPr>
            <a:normAutofit/>
          </a:bodyPr>
          <a:lstStyle>
            <a:lvl1pPr marL="0" indent="0" algn="l">
              <a:buNone/>
              <a:defRPr sz="1400" b="0">
                <a:latin typeface="Geometria" panose="020B05030202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Date: May 19, 2021   |   By: Sample Name</a:t>
            </a:r>
            <a:endParaRPr lang="en-IN" dirty="0"/>
          </a:p>
        </p:txBody>
      </p:sp>
      <p:sp>
        <p:nvSpPr>
          <p:cNvPr id="7" name="Rectangle: Rounded Corners 6">
            <a:extLst>
              <a:ext uri="{FF2B5EF4-FFF2-40B4-BE49-F238E27FC236}">
                <a16:creationId xmlns:a16="http://schemas.microsoft.com/office/drawing/2014/main" id="{EF5FB36F-51A5-48D8-92A9-5AD8A52EE64E}"/>
              </a:ext>
            </a:extLst>
          </p:cNvPr>
          <p:cNvSpPr/>
          <p:nvPr userDrawn="1"/>
        </p:nvSpPr>
        <p:spPr>
          <a:xfrm>
            <a:off x="5818907" y="3677265"/>
            <a:ext cx="4849092" cy="122541"/>
          </a:xfrm>
          <a:prstGeom prst="roundRect">
            <a:avLst>
              <a:gd name="adj" fmla="val 50000"/>
            </a:avLst>
          </a:prstGeom>
          <a:gradFill>
            <a:gsLst>
              <a:gs pos="72000">
                <a:schemeClr val="accent1">
                  <a:lumMod val="50000"/>
                </a:schemeClr>
              </a:gs>
              <a:gs pos="100000">
                <a:schemeClr val="accent1">
                  <a:lumMod val="50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B0F4181A-978D-4153-926E-0D578471CD1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10126" y="1170219"/>
            <a:ext cx="3102427" cy="1031484"/>
          </a:xfrm>
          <a:prstGeom prst="rect">
            <a:avLst/>
          </a:prstGeom>
        </p:spPr>
      </p:pic>
      <p:pic>
        <p:nvPicPr>
          <p:cNvPr id="13" name="Picture 12">
            <a:extLst>
              <a:ext uri="{FF2B5EF4-FFF2-40B4-BE49-F238E27FC236}">
                <a16:creationId xmlns:a16="http://schemas.microsoft.com/office/drawing/2014/main" id="{86078C43-10EF-473A-BCBF-DAE2063CD692}"/>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92535" y="964033"/>
            <a:ext cx="5136971" cy="5091860"/>
          </a:xfrm>
          <a:prstGeom prst="rect">
            <a:avLst/>
          </a:prstGeom>
        </p:spPr>
      </p:pic>
    </p:spTree>
    <p:extLst>
      <p:ext uri="{BB962C8B-B14F-4D97-AF65-F5344CB8AC3E}">
        <p14:creationId xmlns:p14="http://schemas.microsoft.com/office/powerpoint/2010/main" val="13924331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C4C6CF7-E4A2-466A-A870-0E156EC9DB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B91DADD-8686-44B7-B66A-3917A68303F0}"/>
              </a:ext>
            </a:extLst>
          </p:cNvPr>
          <p:cNvSpPr>
            <a:spLocks noGrp="1"/>
          </p:cNvSpPr>
          <p:nvPr>
            <p:ph type="title" hasCustomPrompt="1"/>
          </p:nvPr>
        </p:nvSpPr>
        <p:spPr>
          <a:xfrm>
            <a:off x="839788" y="987425"/>
            <a:ext cx="3932237" cy="1069975"/>
          </a:xfrm>
        </p:spPr>
        <p:txBody>
          <a:bodyPr anchor="b">
            <a:noAutofit/>
          </a:bodyPr>
          <a:lstStyle>
            <a:lvl1pPr>
              <a:defRPr sz="4000">
                <a:latin typeface="Core Sans C 75 ExtraBold" panose="020B0603030302020204" pitchFamily="34" charset="0"/>
              </a:defRPr>
            </a:lvl1pPr>
          </a:lstStyle>
          <a:p>
            <a:r>
              <a:rPr lang="en-US" dirty="0"/>
              <a:t>CLICK TO EDIT MASTER TITLE</a:t>
            </a:r>
            <a:endParaRPr lang="en-IN" dirty="0"/>
          </a:p>
        </p:txBody>
      </p:sp>
      <p:sp>
        <p:nvSpPr>
          <p:cNvPr id="3" name="Content Placeholder 2">
            <a:extLst>
              <a:ext uri="{FF2B5EF4-FFF2-40B4-BE49-F238E27FC236}">
                <a16:creationId xmlns:a16="http://schemas.microsoft.com/office/drawing/2014/main" id="{745B8A98-6008-449B-B244-D0EDA76C47AA}"/>
              </a:ext>
            </a:extLst>
          </p:cNvPr>
          <p:cNvSpPr>
            <a:spLocks noGrp="1"/>
          </p:cNvSpPr>
          <p:nvPr>
            <p:ph idx="1"/>
          </p:nvPr>
        </p:nvSpPr>
        <p:spPr>
          <a:xfrm>
            <a:off x="5183188" y="987425"/>
            <a:ext cx="6172200" cy="4873625"/>
          </a:xfrm>
        </p:spPr>
        <p:txBody>
          <a:bodyPr>
            <a:normAutofit/>
          </a:bodyPr>
          <a:lstStyle>
            <a:lvl1pPr>
              <a:defRPr sz="1800">
                <a:solidFill>
                  <a:schemeClr val="bg2">
                    <a:lumMod val="25000"/>
                  </a:schemeClr>
                </a:solidFill>
                <a:latin typeface="Core Sans C 45 Regular" panose="020B0603030302020204" pitchFamily="34" charset="0"/>
              </a:defRPr>
            </a:lvl1pPr>
            <a:lvl2pPr>
              <a:defRPr sz="1600">
                <a:solidFill>
                  <a:schemeClr val="bg2">
                    <a:lumMod val="25000"/>
                  </a:schemeClr>
                </a:solidFill>
                <a:latin typeface="Core Sans C 45 Regular" panose="020B0603030302020204" pitchFamily="34" charset="0"/>
              </a:defRPr>
            </a:lvl2pPr>
            <a:lvl3pPr>
              <a:defRPr sz="1400">
                <a:solidFill>
                  <a:schemeClr val="bg2">
                    <a:lumMod val="25000"/>
                  </a:schemeClr>
                </a:solidFill>
                <a:latin typeface="Core Sans C 45 Regular" panose="020B0603030302020204" pitchFamily="34" charset="0"/>
              </a:defRPr>
            </a:lvl3pPr>
            <a:lvl4pPr>
              <a:defRPr sz="1200">
                <a:solidFill>
                  <a:schemeClr val="bg2">
                    <a:lumMod val="25000"/>
                  </a:schemeClr>
                </a:solidFill>
                <a:latin typeface="Core Sans C 45 Regular" panose="020B0603030302020204" pitchFamily="34" charset="0"/>
              </a:defRPr>
            </a:lvl4pPr>
            <a:lvl5pPr>
              <a:defRPr sz="1200">
                <a:solidFill>
                  <a:schemeClr val="bg2">
                    <a:lumMod val="25000"/>
                  </a:schemeClr>
                </a:solidFill>
                <a:latin typeface="Core Sans C 45 Regular" panose="020B0603030302020204" pitchFamily="34"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Text Placeholder 3">
            <a:extLst>
              <a:ext uri="{FF2B5EF4-FFF2-40B4-BE49-F238E27FC236}">
                <a16:creationId xmlns:a16="http://schemas.microsoft.com/office/drawing/2014/main" id="{C72096B6-E824-47AA-ACE2-D813991C98E2}"/>
              </a:ext>
            </a:extLst>
          </p:cNvPr>
          <p:cNvSpPr>
            <a:spLocks noGrp="1"/>
          </p:cNvSpPr>
          <p:nvPr>
            <p:ph type="body" sz="half" idx="2"/>
          </p:nvPr>
        </p:nvSpPr>
        <p:spPr>
          <a:xfrm>
            <a:off x="839788" y="2346036"/>
            <a:ext cx="3932237" cy="3522952"/>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Slide Number Placeholder 6">
            <a:extLst>
              <a:ext uri="{FF2B5EF4-FFF2-40B4-BE49-F238E27FC236}">
                <a16:creationId xmlns:a16="http://schemas.microsoft.com/office/drawing/2014/main" id="{13B2052E-1C7A-4587-A619-9B48051A5F9D}"/>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11" name="Rectangle: Rounded Corners 10">
            <a:extLst>
              <a:ext uri="{FF2B5EF4-FFF2-40B4-BE49-F238E27FC236}">
                <a16:creationId xmlns:a16="http://schemas.microsoft.com/office/drawing/2014/main" id="{FBECECBC-8CCC-4343-A83B-082BF4864CE7}"/>
              </a:ext>
            </a:extLst>
          </p:cNvPr>
          <p:cNvSpPr/>
          <p:nvPr userDrawn="1"/>
        </p:nvSpPr>
        <p:spPr>
          <a:xfrm>
            <a:off x="836612" y="2190235"/>
            <a:ext cx="843116" cy="87619"/>
          </a:xfrm>
          <a:prstGeom prst="roundRect">
            <a:avLst>
              <a:gd name="adj" fmla="val 50000"/>
            </a:avLst>
          </a:prstGeom>
          <a:gradFill>
            <a:gsLst>
              <a:gs pos="100000">
                <a:schemeClr val="accent1">
                  <a:lumMod val="75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47141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3503F71-3DE5-4D19-A6FB-E66D80DADD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1368D95-E190-4865-AF5D-A60143F90F52}"/>
              </a:ext>
            </a:extLst>
          </p:cNvPr>
          <p:cNvSpPr>
            <a:spLocks noGrp="1"/>
          </p:cNvSpPr>
          <p:nvPr>
            <p:ph type="title" hasCustomPrompt="1"/>
          </p:nvPr>
        </p:nvSpPr>
        <p:spPr>
          <a:xfrm>
            <a:off x="839788" y="854236"/>
            <a:ext cx="3932237" cy="1203163"/>
          </a:xfrm>
        </p:spPr>
        <p:txBody>
          <a:bodyPr anchor="b">
            <a:noAutofit/>
          </a:bodyPr>
          <a:lstStyle>
            <a:lvl1pPr>
              <a:defRPr sz="4000">
                <a:latin typeface="Core Sans C 75 ExtraBold" panose="020B0603030302020204" pitchFamily="34" charset="0"/>
              </a:defRPr>
            </a:lvl1pPr>
          </a:lstStyle>
          <a:p>
            <a:r>
              <a:rPr lang="en-US" dirty="0"/>
              <a:t>CLICK TO EDIT MASTER TITLE</a:t>
            </a:r>
            <a:endParaRPr lang="en-IN" dirty="0"/>
          </a:p>
        </p:txBody>
      </p:sp>
      <p:sp>
        <p:nvSpPr>
          <p:cNvPr id="3" name="Picture Placeholder 2">
            <a:extLst>
              <a:ext uri="{FF2B5EF4-FFF2-40B4-BE49-F238E27FC236}">
                <a16:creationId xmlns:a16="http://schemas.microsoft.com/office/drawing/2014/main" id="{47EE3DF2-4476-409D-AC3F-75004AE1AE46}"/>
              </a:ext>
            </a:extLst>
          </p:cNvPr>
          <p:cNvSpPr>
            <a:spLocks noGrp="1"/>
          </p:cNvSpPr>
          <p:nvPr>
            <p:ph type="pic" idx="1"/>
          </p:nvPr>
        </p:nvSpPr>
        <p:spPr>
          <a:xfrm>
            <a:off x="5183188" y="854237"/>
            <a:ext cx="6172200" cy="5006814"/>
          </a:xfrm>
          <a:effectLst>
            <a:outerShdw blurRad="50800" dist="38100" algn="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EFC6CD1-13C8-4217-9405-CF1DC365E16E}"/>
              </a:ext>
            </a:extLst>
          </p:cNvPr>
          <p:cNvSpPr>
            <a:spLocks noGrp="1"/>
          </p:cNvSpPr>
          <p:nvPr>
            <p:ph type="body" sz="half" idx="2"/>
          </p:nvPr>
        </p:nvSpPr>
        <p:spPr>
          <a:xfrm>
            <a:off x="839788" y="2365473"/>
            <a:ext cx="3932237" cy="3503516"/>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Slide Number Placeholder 6">
            <a:extLst>
              <a:ext uri="{FF2B5EF4-FFF2-40B4-BE49-F238E27FC236}">
                <a16:creationId xmlns:a16="http://schemas.microsoft.com/office/drawing/2014/main" id="{62ABC083-3B58-40EC-B4B6-6273A7B02EAF}"/>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9" name="Rectangle: Rounded Corners 8">
            <a:extLst>
              <a:ext uri="{FF2B5EF4-FFF2-40B4-BE49-F238E27FC236}">
                <a16:creationId xmlns:a16="http://schemas.microsoft.com/office/drawing/2014/main" id="{4B6FAE76-F210-4CBC-9B05-1E5BE9929ABF}"/>
              </a:ext>
            </a:extLst>
          </p:cNvPr>
          <p:cNvSpPr/>
          <p:nvPr userDrawn="1"/>
        </p:nvSpPr>
        <p:spPr>
          <a:xfrm>
            <a:off x="836612" y="2190235"/>
            <a:ext cx="843116" cy="87619"/>
          </a:xfrm>
          <a:prstGeom prst="roundRect">
            <a:avLst>
              <a:gd name="adj" fmla="val 50000"/>
            </a:avLst>
          </a:prstGeom>
          <a:gradFill>
            <a:gsLst>
              <a:gs pos="100000">
                <a:schemeClr val="accent1">
                  <a:lumMod val="75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55492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9468BA8-8D5D-4A7B-AE56-8675836E344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29496"/>
            <a:ext cx="12192000" cy="6858000"/>
          </a:xfrm>
          <a:prstGeom prst="rect">
            <a:avLst/>
          </a:prstGeom>
        </p:spPr>
      </p:pic>
      <p:sp>
        <p:nvSpPr>
          <p:cNvPr id="2" name="Title 1">
            <a:extLst>
              <a:ext uri="{FF2B5EF4-FFF2-40B4-BE49-F238E27FC236}">
                <a16:creationId xmlns:a16="http://schemas.microsoft.com/office/drawing/2014/main" id="{7BB2C1D4-101D-494F-93C4-8909E0D78FB8}"/>
              </a:ext>
            </a:extLst>
          </p:cNvPr>
          <p:cNvSpPr>
            <a:spLocks noGrp="1"/>
          </p:cNvSpPr>
          <p:nvPr>
            <p:ph type="title" hasCustomPrompt="1"/>
          </p:nvPr>
        </p:nvSpPr>
        <p:spPr>
          <a:xfrm>
            <a:off x="907026" y="723592"/>
            <a:ext cx="10515600" cy="863907"/>
          </a:xfrm>
        </p:spPr>
        <p:txBody>
          <a:bodyPr>
            <a:normAutofit/>
          </a:bodyPr>
          <a:lstStyle>
            <a:lvl1pPr>
              <a:defRPr sz="4000" b="0">
                <a:latin typeface="Core Sans C 75 ExtraBold" panose="020B0603030302020204" pitchFamily="34" charset="0"/>
              </a:defRPr>
            </a:lvl1pPr>
          </a:lstStyle>
          <a:p>
            <a:r>
              <a:rPr lang="en-US" dirty="0"/>
              <a:t>PAGE TITLE GOES HERE</a:t>
            </a:r>
            <a:endParaRPr lang="en-IN" dirty="0"/>
          </a:p>
        </p:txBody>
      </p:sp>
      <p:sp>
        <p:nvSpPr>
          <p:cNvPr id="3" name="Content Placeholder 2">
            <a:extLst>
              <a:ext uri="{FF2B5EF4-FFF2-40B4-BE49-F238E27FC236}">
                <a16:creationId xmlns:a16="http://schemas.microsoft.com/office/drawing/2014/main" id="{05654659-1C6F-49C9-8673-B2E0232DDAA2}"/>
              </a:ext>
            </a:extLst>
          </p:cNvPr>
          <p:cNvSpPr>
            <a:spLocks noGrp="1"/>
          </p:cNvSpPr>
          <p:nvPr>
            <p:ph idx="1"/>
          </p:nvPr>
        </p:nvSpPr>
        <p:spPr>
          <a:xfrm>
            <a:off x="907026" y="1743652"/>
            <a:ext cx="10515600" cy="4104120"/>
          </a:xfrm>
        </p:spPr>
        <p:txBody>
          <a:bodyPr>
            <a:normAutofit/>
          </a:bodyPr>
          <a:lstStyle>
            <a:lvl1pPr>
              <a:lnSpc>
                <a:spcPct val="150000"/>
              </a:lnSpc>
              <a:defRPr sz="1400">
                <a:solidFill>
                  <a:schemeClr val="bg2">
                    <a:lumMod val="25000"/>
                  </a:schemeClr>
                </a:solidFill>
                <a:latin typeface="Core Sans C 45 Regular" panose="020B0603030302020204" pitchFamily="34" charset="0"/>
              </a:defRPr>
            </a:lvl1pPr>
            <a:lvl2pPr>
              <a:lnSpc>
                <a:spcPct val="150000"/>
              </a:lnSpc>
              <a:defRPr sz="1400">
                <a:solidFill>
                  <a:schemeClr val="bg2">
                    <a:lumMod val="25000"/>
                  </a:schemeClr>
                </a:solidFill>
                <a:latin typeface="Core Sans C 45 Regular" panose="020B0603030302020204" pitchFamily="34" charset="0"/>
              </a:defRPr>
            </a:lvl2pPr>
            <a:lvl3pPr>
              <a:lnSpc>
                <a:spcPct val="150000"/>
              </a:lnSpc>
              <a:defRPr sz="1400">
                <a:solidFill>
                  <a:schemeClr val="bg2">
                    <a:lumMod val="25000"/>
                  </a:schemeClr>
                </a:solidFill>
                <a:latin typeface="Core Sans C 45 Regular" panose="020B0603030302020204" pitchFamily="34" charset="0"/>
              </a:defRPr>
            </a:lvl3pPr>
            <a:lvl4pPr>
              <a:lnSpc>
                <a:spcPct val="150000"/>
              </a:lnSpc>
              <a:defRPr sz="1400">
                <a:solidFill>
                  <a:schemeClr val="bg2">
                    <a:lumMod val="25000"/>
                  </a:schemeClr>
                </a:solidFill>
                <a:latin typeface="Core Sans C 45 Regular" panose="020B0603030302020204" pitchFamily="34" charset="0"/>
              </a:defRPr>
            </a:lvl4pPr>
            <a:lvl5pPr>
              <a:lnSpc>
                <a:spcPct val="150000"/>
              </a:lnSpc>
              <a:defRPr sz="1400">
                <a:solidFill>
                  <a:schemeClr val="bg2">
                    <a:lumMod val="25000"/>
                  </a:schemeClr>
                </a:solidFill>
                <a:latin typeface="Core Sans C 45 Regular" panose="020B06030303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Slide Number Placeholder 5">
            <a:extLst>
              <a:ext uri="{FF2B5EF4-FFF2-40B4-BE49-F238E27FC236}">
                <a16:creationId xmlns:a16="http://schemas.microsoft.com/office/drawing/2014/main" id="{0679144B-B346-4C88-9103-5F7B717B6744}"/>
              </a:ext>
            </a:extLst>
          </p:cNvPr>
          <p:cNvSpPr>
            <a:spLocks noGrp="1"/>
          </p:cNvSpPr>
          <p:nvPr>
            <p:ph type="sldNum" sz="quarter" idx="12"/>
          </p:nvPr>
        </p:nvSpPr>
        <p:spPr/>
        <p:txBody>
          <a:bodyPr/>
          <a:lstStyle/>
          <a:p>
            <a:fld id="{917C3962-B272-494B-9B95-87BC565E81CE}" type="slidenum">
              <a:rPr lang="en-IN" smtClean="0"/>
              <a:t>‹#›</a:t>
            </a:fld>
            <a:endParaRPr lang="en-IN"/>
          </a:p>
        </p:txBody>
      </p:sp>
    </p:spTree>
    <p:extLst>
      <p:ext uri="{BB962C8B-B14F-4D97-AF65-F5344CB8AC3E}">
        <p14:creationId xmlns:p14="http://schemas.microsoft.com/office/powerpoint/2010/main" val="3822391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Round Imag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580847C-204E-4C80-A444-F631F11FD287}"/>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BB2C1D4-101D-494F-93C4-8909E0D78FB8}"/>
              </a:ext>
            </a:extLst>
          </p:cNvPr>
          <p:cNvSpPr>
            <a:spLocks noGrp="1"/>
          </p:cNvSpPr>
          <p:nvPr>
            <p:ph type="title" hasCustomPrompt="1"/>
          </p:nvPr>
        </p:nvSpPr>
        <p:spPr>
          <a:xfrm>
            <a:off x="1318488" y="1408521"/>
            <a:ext cx="5257799" cy="1170277"/>
          </a:xfrm>
        </p:spPr>
        <p:txBody>
          <a:bodyPr>
            <a:normAutofit/>
          </a:bodyPr>
          <a:lstStyle>
            <a:lvl1pPr>
              <a:defRPr sz="4000" b="0">
                <a:latin typeface="Core Sans C 75 ExtraBold" panose="020B0603030302020204" pitchFamily="34" charset="0"/>
              </a:defRPr>
            </a:lvl1pPr>
          </a:lstStyle>
          <a:p>
            <a:r>
              <a:rPr lang="en-US" dirty="0"/>
              <a:t>HERO PAGE TITLE GOES HERE</a:t>
            </a:r>
            <a:endParaRPr lang="en-IN" dirty="0"/>
          </a:p>
        </p:txBody>
      </p:sp>
      <p:sp>
        <p:nvSpPr>
          <p:cNvPr id="3" name="Content Placeholder 2">
            <a:extLst>
              <a:ext uri="{FF2B5EF4-FFF2-40B4-BE49-F238E27FC236}">
                <a16:creationId xmlns:a16="http://schemas.microsoft.com/office/drawing/2014/main" id="{05654659-1C6F-49C9-8673-B2E0232DDAA2}"/>
              </a:ext>
            </a:extLst>
          </p:cNvPr>
          <p:cNvSpPr>
            <a:spLocks noGrp="1"/>
          </p:cNvSpPr>
          <p:nvPr>
            <p:ph idx="1"/>
          </p:nvPr>
        </p:nvSpPr>
        <p:spPr>
          <a:xfrm>
            <a:off x="1318488" y="3009035"/>
            <a:ext cx="5257800" cy="2373745"/>
          </a:xfrm>
        </p:spPr>
        <p:txBody>
          <a:bodyPr>
            <a:normAutofit/>
          </a:bodyPr>
          <a:lstStyle>
            <a:lvl1pPr marL="0" indent="0">
              <a:lnSpc>
                <a:spcPct val="150000"/>
              </a:lnSpc>
              <a:buNone/>
              <a:defRPr sz="1400">
                <a:solidFill>
                  <a:schemeClr val="bg2">
                    <a:lumMod val="25000"/>
                  </a:schemeClr>
                </a:solidFill>
                <a:latin typeface="Core Sans C 45 Regular" panose="020B0603030302020204" pitchFamily="34" charset="0"/>
              </a:defRPr>
            </a:lvl1pPr>
            <a:lvl2pPr marL="457200" indent="0">
              <a:lnSpc>
                <a:spcPct val="150000"/>
              </a:lnSpc>
              <a:buNone/>
              <a:defRPr sz="1400">
                <a:solidFill>
                  <a:schemeClr val="bg2">
                    <a:lumMod val="25000"/>
                  </a:schemeClr>
                </a:solidFill>
                <a:latin typeface="Core Sans C 45 Regular" panose="020B0603030302020204" pitchFamily="34" charset="0"/>
              </a:defRPr>
            </a:lvl2pPr>
            <a:lvl3pPr>
              <a:lnSpc>
                <a:spcPct val="150000"/>
              </a:lnSpc>
              <a:defRPr sz="1400">
                <a:solidFill>
                  <a:schemeClr val="bg2">
                    <a:lumMod val="25000"/>
                  </a:schemeClr>
                </a:solidFill>
                <a:latin typeface="Core Sans C 45 Regular" panose="020B0603030302020204" pitchFamily="34" charset="0"/>
              </a:defRPr>
            </a:lvl3pPr>
            <a:lvl4pPr>
              <a:lnSpc>
                <a:spcPct val="150000"/>
              </a:lnSpc>
              <a:defRPr sz="1400">
                <a:solidFill>
                  <a:schemeClr val="bg2">
                    <a:lumMod val="25000"/>
                  </a:schemeClr>
                </a:solidFill>
                <a:latin typeface="Core Sans C 45 Regular" panose="020B0603030302020204" pitchFamily="34" charset="0"/>
              </a:defRPr>
            </a:lvl4pPr>
            <a:lvl5pPr>
              <a:lnSpc>
                <a:spcPct val="150000"/>
              </a:lnSpc>
              <a:defRPr sz="1400">
                <a:solidFill>
                  <a:schemeClr val="bg2">
                    <a:lumMod val="25000"/>
                  </a:schemeClr>
                </a:solidFill>
                <a:latin typeface="Core Sans C 45 Regular" panose="020B0603030302020204" pitchFamily="34" charset="0"/>
              </a:defRPr>
            </a:lvl5pPr>
          </a:lstStyle>
          <a:p>
            <a:pPr lvl="0"/>
            <a:r>
              <a:rPr lang="en-US" dirty="0"/>
              <a:t>Click to edit Master text styles</a:t>
            </a:r>
          </a:p>
        </p:txBody>
      </p:sp>
      <p:sp>
        <p:nvSpPr>
          <p:cNvPr id="6" name="Slide Number Placeholder 5">
            <a:extLst>
              <a:ext uri="{FF2B5EF4-FFF2-40B4-BE49-F238E27FC236}">
                <a16:creationId xmlns:a16="http://schemas.microsoft.com/office/drawing/2014/main" id="{0679144B-B346-4C88-9103-5F7B717B6744}"/>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5" name="Picture Placeholder 4">
            <a:extLst>
              <a:ext uri="{FF2B5EF4-FFF2-40B4-BE49-F238E27FC236}">
                <a16:creationId xmlns:a16="http://schemas.microsoft.com/office/drawing/2014/main" id="{FF4DB82F-24F8-429B-A4C0-7264EC83CC0F}"/>
              </a:ext>
            </a:extLst>
          </p:cNvPr>
          <p:cNvSpPr>
            <a:spLocks noGrp="1"/>
          </p:cNvSpPr>
          <p:nvPr>
            <p:ph type="pic" sz="quarter" idx="13"/>
          </p:nvPr>
        </p:nvSpPr>
        <p:spPr>
          <a:xfrm>
            <a:off x="6966530" y="1441870"/>
            <a:ext cx="3950853" cy="3974259"/>
          </a:xfrm>
          <a:prstGeom prst="flowChartConnector">
            <a:avLst/>
          </a:prstGeom>
          <a:effectLst>
            <a:outerShdw blurRad="50800" dist="38100" dir="2700000" algn="tl" rotWithShape="0">
              <a:prstClr val="black">
                <a:alpha val="40000"/>
              </a:prstClr>
            </a:outerShdw>
          </a:effectLst>
        </p:spPr>
        <p:txBody>
          <a:bodyPr/>
          <a:lstStyle/>
          <a:p>
            <a:endParaRPr lang="en-IN"/>
          </a:p>
        </p:txBody>
      </p:sp>
      <p:sp>
        <p:nvSpPr>
          <p:cNvPr id="8" name="Oval 7">
            <a:extLst>
              <a:ext uri="{FF2B5EF4-FFF2-40B4-BE49-F238E27FC236}">
                <a16:creationId xmlns:a16="http://schemas.microsoft.com/office/drawing/2014/main" id="{4DA32ECA-9BC5-4297-A502-5E8E61E66C9C}"/>
              </a:ext>
            </a:extLst>
          </p:cNvPr>
          <p:cNvSpPr/>
          <p:nvPr userDrawn="1"/>
        </p:nvSpPr>
        <p:spPr>
          <a:xfrm>
            <a:off x="6856702" y="1342590"/>
            <a:ext cx="4191289" cy="419128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85853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F80AC6-9EF2-41BA-B0C5-154CC3A6060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3027D5A-B634-4983-BBCA-98BD9CCB90AC}"/>
              </a:ext>
            </a:extLst>
          </p:cNvPr>
          <p:cNvSpPr>
            <a:spLocks noGrp="1"/>
          </p:cNvSpPr>
          <p:nvPr>
            <p:ph type="title" hasCustomPrompt="1"/>
          </p:nvPr>
        </p:nvSpPr>
        <p:spPr>
          <a:xfrm>
            <a:off x="831850" y="1163304"/>
            <a:ext cx="6169314" cy="1261083"/>
          </a:xfrm>
        </p:spPr>
        <p:txBody>
          <a:bodyPr anchor="b">
            <a:normAutofit/>
          </a:bodyPr>
          <a:lstStyle>
            <a:lvl1pPr>
              <a:defRPr sz="4000">
                <a:latin typeface="Core Sans C 75 ExtraBold" panose="020B0603030302020204" pitchFamily="34" charset="0"/>
              </a:defRPr>
            </a:lvl1pPr>
          </a:lstStyle>
          <a:p>
            <a:r>
              <a:rPr lang="en-US" dirty="0"/>
              <a:t>HERO PAGE TITLE</a:t>
            </a:r>
            <a:br>
              <a:rPr lang="en-US" dirty="0"/>
            </a:br>
            <a:r>
              <a:rPr lang="en-US" dirty="0"/>
              <a:t>GOES HERE</a:t>
            </a:r>
            <a:endParaRPr lang="en-IN" dirty="0"/>
          </a:p>
        </p:txBody>
      </p:sp>
      <p:sp>
        <p:nvSpPr>
          <p:cNvPr id="3" name="Text Placeholder 2">
            <a:extLst>
              <a:ext uri="{FF2B5EF4-FFF2-40B4-BE49-F238E27FC236}">
                <a16:creationId xmlns:a16="http://schemas.microsoft.com/office/drawing/2014/main" id="{5B30F641-AEFA-4479-A5C5-91F508EB9C31}"/>
              </a:ext>
            </a:extLst>
          </p:cNvPr>
          <p:cNvSpPr>
            <a:spLocks noGrp="1"/>
          </p:cNvSpPr>
          <p:nvPr>
            <p:ph type="body" idx="1"/>
          </p:nvPr>
        </p:nvSpPr>
        <p:spPr>
          <a:xfrm>
            <a:off x="831850" y="3019221"/>
            <a:ext cx="6169314" cy="1414393"/>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B3F7A73F-ED81-4B5B-A076-E09CA3E1F185}"/>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9" name="Rectangle: Rounded Corners 8">
            <a:extLst>
              <a:ext uri="{FF2B5EF4-FFF2-40B4-BE49-F238E27FC236}">
                <a16:creationId xmlns:a16="http://schemas.microsoft.com/office/drawing/2014/main" id="{BC14CA7B-2FDA-4E01-92F8-10CEB9072136}"/>
              </a:ext>
            </a:extLst>
          </p:cNvPr>
          <p:cNvSpPr/>
          <p:nvPr userDrawn="1"/>
        </p:nvSpPr>
        <p:spPr>
          <a:xfrm>
            <a:off x="831850" y="2691896"/>
            <a:ext cx="843116" cy="87619"/>
          </a:xfrm>
          <a:prstGeom prst="roundRect">
            <a:avLst>
              <a:gd name="adj" fmla="val 50000"/>
            </a:avLst>
          </a:prstGeom>
          <a:gradFill>
            <a:gsLst>
              <a:gs pos="100000">
                <a:schemeClr val="accent1">
                  <a:lumMod val="75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30191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ecial Points">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756FC44-97F5-4B09-BEE3-CCB64F8604B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3027D5A-B634-4983-BBCA-98BD9CCB90AC}"/>
              </a:ext>
            </a:extLst>
          </p:cNvPr>
          <p:cNvSpPr>
            <a:spLocks noGrp="1"/>
          </p:cNvSpPr>
          <p:nvPr>
            <p:ph type="title" hasCustomPrompt="1"/>
          </p:nvPr>
        </p:nvSpPr>
        <p:spPr>
          <a:xfrm>
            <a:off x="831850" y="1163304"/>
            <a:ext cx="6169314" cy="1261083"/>
          </a:xfrm>
        </p:spPr>
        <p:txBody>
          <a:bodyPr anchor="b">
            <a:normAutofit/>
          </a:bodyPr>
          <a:lstStyle>
            <a:lvl1pPr>
              <a:defRPr sz="4000">
                <a:latin typeface="Core Sans C 75 ExtraBold" panose="020B0603030302020204" pitchFamily="34" charset="0"/>
              </a:defRPr>
            </a:lvl1pPr>
          </a:lstStyle>
          <a:p>
            <a:r>
              <a:rPr lang="en-US" dirty="0"/>
              <a:t>HERO PAGE TITLE</a:t>
            </a:r>
            <a:br>
              <a:rPr lang="en-US" dirty="0"/>
            </a:br>
            <a:r>
              <a:rPr lang="en-US" dirty="0"/>
              <a:t>GOES HERE</a:t>
            </a:r>
            <a:endParaRPr lang="en-IN" dirty="0"/>
          </a:p>
        </p:txBody>
      </p:sp>
      <p:sp>
        <p:nvSpPr>
          <p:cNvPr id="3" name="Text Placeholder 2">
            <a:extLst>
              <a:ext uri="{FF2B5EF4-FFF2-40B4-BE49-F238E27FC236}">
                <a16:creationId xmlns:a16="http://schemas.microsoft.com/office/drawing/2014/main" id="{5B30F641-AEFA-4479-A5C5-91F508EB9C31}"/>
              </a:ext>
            </a:extLst>
          </p:cNvPr>
          <p:cNvSpPr>
            <a:spLocks noGrp="1"/>
          </p:cNvSpPr>
          <p:nvPr>
            <p:ph type="body" idx="1"/>
          </p:nvPr>
        </p:nvSpPr>
        <p:spPr>
          <a:xfrm>
            <a:off x="831850" y="3019221"/>
            <a:ext cx="6169314" cy="1414393"/>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B3F7A73F-ED81-4B5B-A076-E09CA3E1F185}"/>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10" name="Text Placeholder 2">
            <a:extLst>
              <a:ext uri="{FF2B5EF4-FFF2-40B4-BE49-F238E27FC236}">
                <a16:creationId xmlns:a16="http://schemas.microsoft.com/office/drawing/2014/main" id="{6EAFBCBA-65B2-4461-B0EF-9FA1BB9856BB}"/>
              </a:ext>
            </a:extLst>
          </p:cNvPr>
          <p:cNvSpPr>
            <a:spLocks noGrp="1"/>
          </p:cNvSpPr>
          <p:nvPr>
            <p:ph type="body" idx="13" hasCustomPrompt="1"/>
          </p:nvPr>
        </p:nvSpPr>
        <p:spPr>
          <a:xfrm>
            <a:off x="6899564" y="2078693"/>
            <a:ext cx="4026477" cy="974705"/>
          </a:xfrm>
        </p:spPr>
        <p:txBody>
          <a:bodyPr>
            <a:normAutofit/>
          </a:bodyPr>
          <a:lstStyle>
            <a:lvl1pPr marL="0" indent="0">
              <a:buNone/>
              <a:defRPr sz="1400" b="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001</a:t>
            </a:r>
          </a:p>
          <a:p>
            <a:pPr lvl="0"/>
            <a:r>
              <a:rPr lang="en-US" dirty="0"/>
              <a:t>Text goes here…..</a:t>
            </a:r>
          </a:p>
        </p:txBody>
      </p:sp>
      <p:sp>
        <p:nvSpPr>
          <p:cNvPr id="11" name="Text Placeholder 2">
            <a:extLst>
              <a:ext uri="{FF2B5EF4-FFF2-40B4-BE49-F238E27FC236}">
                <a16:creationId xmlns:a16="http://schemas.microsoft.com/office/drawing/2014/main" id="{371FA10B-416B-47A0-9381-298E31BA753D}"/>
              </a:ext>
            </a:extLst>
          </p:cNvPr>
          <p:cNvSpPr>
            <a:spLocks noGrp="1"/>
          </p:cNvSpPr>
          <p:nvPr>
            <p:ph type="body" idx="14" hasCustomPrompt="1"/>
          </p:nvPr>
        </p:nvSpPr>
        <p:spPr>
          <a:xfrm>
            <a:off x="6899564" y="3380723"/>
            <a:ext cx="4026477" cy="974705"/>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002</a:t>
            </a:r>
          </a:p>
          <a:p>
            <a:pPr lvl="0"/>
            <a:r>
              <a:rPr lang="en-US" dirty="0"/>
              <a:t>Text goes here…..</a:t>
            </a:r>
          </a:p>
        </p:txBody>
      </p:sp>
      <p:sp>
        <p:nvSpPr>
          <p:cNvPr id="12" name="Text Placeholder 2">
            <a:extLst>
              <a:ext uri="{FF2B5EF4-FFF2-40B4-BE49-F238E27FC236}">
                <a16:creationId xmlns:a16="http://schemas.microsoft.com/office/drawing/2014/main" id="{728C90BA-27AC-4D7F-B3D7-C9A541A61208}"/>
              </a:ext>
            </a:extLst>
          </p:cNvPr>
          <p:cNvSpPr>
            <a:spLocks noGrp="1"/>
          </p:cNvSpPr>
          <p:nvPr>
            <p:ph type="body" idx="15" hasCustomPrompt="1"/>
          </p:nvPr>
        </p:nvSpPr>
        <p:spPr>
          <a:xfrm>
            <a:off x="6899564" y="4682753"/>
            <a:ext cx="4026477" cy="974705"/>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003</a:t>
            </a:r>
          </a:p>
          <a:p>
            <a:pPr lvl="0"/>
            <a:r>
              <a:rPr lang="en-US" dirty="0"/>
              <a:t>Text goes here…..</a:t>
            </a:r>
          </a:p>
        </p:txBody>
      </p:sp>
      <p:sp>
        <p:nvSpPr>
          <p:cNvPr id="13" name="Rectangle: Rounded Corners 12">
            <a:extLst>
              <a:ext uri="{FF2B5EF4-FFF2-40B4-BE49-F238E27FC236}">
                <a16:creationId xmlns:a16="http://schemas.microsoft.com/office/drawing/2014/main" id="{19F6F173-EE68-423C-9BED-65C36013AB24}"/>
              </a:ext>
            </a:extLst>
          </p:cNvPr>
          <p:cNvSpPr/>
          <p:nvPr userDrawn="1"/>
        </p:nvSpPr>
        <p:spPr>
          <a:xfrm>
            <a:off x="836612" y="2634184"/>
            <a:ext cx="843116" cy="87619"/>
          </a:xfrm>
          <a:prstGeom prst="roundRect">
            <a:avLst>
              <a:gd name="adj" fmla="val 50000"/>
            </a:avLst>
          </a:prstGeom>
          <a:gradFill>
            <a:gsLst>
              <a:gs pos="100000">
                <a:schemeClr val="accent1">
                  <a:lumMod val="75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26254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9F514CC-CCDF-4408-BC8A-9B0D9774F05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37ED89FC-4F76-497A-8640-2B8A6E06485D}"/>
              </a:ext>
            </a:extLst>
          </p:cNvPr>
          <p:cNvSpPr>
            <a:spLocks noGrp="1"/>
          </p:cNvSpPr>
          <p:nvPr>
            <p:ph sz="half" idx="1"/>
          </p:nvPr>
        </p:nvSpPr>
        <p:spPr>
          <a:xfrm>
            <a:off x="838200" y="1825625"/>
            <a:ext cx="5181600" cy="4179741"/>
          </a:xfrm>
        </p:spPr>
        <p:txBody>
          <a:bodyPr>
            <a:normAutofit/>
          </a:bodyPr>
          <a:lstStyle>
            <a:lvl1pPr>
              <a:defRPr sz="1600">
                <a:solidFill>
                  <a:schemeClr val="bg2">
                    <a:lumMod val="25000"/>
                  </a:schemeClr>
                </a:solidFill>
                <a:latin typeface="Core Sans C 45 Regular" panose="020B0603030302020204" pitchFamily="34" charset="0"/>
              </a:defRPr>
            </a:lvl1pPr>
            <a:lvl2pPr>
              <a:defRPr sz="1400">
                <a:solidFill>
                  <a:schemeClr val="bg2">
                    <a:lumMod val="25000"/>
                  </a:schemeClr>
                </a:solidFill>
                <a:latin typeface="Core Sans C 45 Regular" panose="020B0603030302020204" pitchFamily="34" charset="0"/>
              </a:defRPr>
            </a:lvl2pPr>
            <a:lvl3pPr>
              <a:defRPr sz="1200">
                <a:solidFill>
                  <a:schemeClr val="bg2">
                    <a:lumMod val="25000"/>
                  </a:schemeClr>
                </a:solidFill>
                <a:latin typeface="Core Sans C 45 Regular" panose="020B0603030302020204" pitchFamily="34" charset="0"/>
              </a:defRPr>
            </a:lvl3pPr>
            <a:lvl4pPr>
              <a:defRPr sz="1100">
                <a:solidFill>
                  <a:schemeClr val="bg2">
                    <a:lumMod val="25000"/>
                  </a:schemeClr>
                </a:solidFill>
                <a:latin typeface="Core Sans C 45 Regular" panose="020B0603030302020204" pitchFamily="34" charset="0"/>
              </a:defRPr>
            </a:lvl4pPr>
            <a:lvl5pPr>
              <a:defRPr sz="1100">
                <a:solidFill>
                  <a:schemeClr val="bg2">
                    <a:lumMod val="25000"/>
                  </a:schemeClr>
                </a:solidFill>
                <a:latin typeface="Core Sans C 45 Regular" panose="020B06030303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Content Placeholder 3">
            <a:extLst>
              <a:ext uri="{FF2B5EF4-FFF2-40B4-BE49-F238E27FC236}">
                <a16:creationId xmlns:a16="http://schemas.microsoft.com/office/drawing/2014/main" id="{70BDE6C2-AA15-4968-8AFF-DEC61135709F}"/>
              </a:ext>
            </a:extLst>
          </p:cNvPr>
          <p:cNvSpPr>
            <a:spLocks noGrp="1"/>
          </p:cNvSpPr>
          <p:nvPr>
            <p:ph sz="half" idx="2"/>
          </p:nvPr>
        </p:nvSpPr>
        <p:spPr>
          <a:xfrm>
            <a:off x="6172200" y="1825625"/>
            <a:ext cx="5181600" cy="4179741"/>
          </a:xfrm>
        </p:spPr>
        <p:txBody>
          <a:bodyPr>
            <a:normAutofit/>
          </a:bodyPr>
          <a:lstStyle>
            <a:lvl1pPr>
              <a:defRPr sz="1800">
                <a:solidFill>
                  <a:schemeClr val="bg2">
                    <a:lumMod val="25000"/>
                  </a:schemeClr>
                </a:solidFill>
              </a:defRPr>
            </a:lvl1pPr>
            <a:lvl2pPr>
              <a:defRPr sz="1600">
                <a:solidFill>
                  <a:schemeClr val="bg2">
                    <a:lumMod val="25000"/>
                  </a:schemeClr>
                </a:solidFill>
              </a:defRPr>
            </a:lvl2pPr>
            <a:lvl3pPr>
              <a:defRPr sz="1400">
                <a:solidFill>
                  <a:schemeClr val="bg2">
                    <a:lumMod val="25000"/>
                  </a:schemeClr>
                </a:solidFill>
              </a:defRPr>
            </a:lvl3pPr>
            <a:lvl4pPr>
              <a:defRPr sz="1200">
                <a:solidFill>
                  <a:schemeClr val="bg2">
                    <a:lumMod val="25000"/>
                  </a:schemeClr>
                </a:solidFill>
              </a:defRPr>
            </a:lvl4pPr>
            <a:lvl5pPr>
              <a:defRPr sz="1200">
                <a:solidFill>
                  <a:schemeClr val="bg2">
                    <a:lumMod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Slide Number Placeholder 6">
            <a:extLst>
              <a:ext uri="{FF2B5EF4-FFF2-40B4-BE49-F238E27FC236}">
                <a16:creationId xmlns:a16="http://schemas.microsoft.com/office/drawing/2014/main" id="{15BA8A79-EA78-49A3-AB2C-361DF89BE290}"/>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9" name="Title 1">
            <a:extLst>
              <a:ext uri="{FF2B5EF4-FFF2-40B4-BE49-F238E27FC236}">
                <a16:creationId xmlns:a16="http://schemas.microsoft.com/office/drawing/2014/main" id="{CA20AFD2-0962-4428-BD00-2018C71DEA6F}"/>
              </a:ext>
            </a:extLst>
          </p:cNvPr>
          <p:cNvSpPr>
            <a:spLocks noGrp="1"/>
          </p:cNvSpPr>
          <p:nvPr>
            <p:ph type="title" hasCustomPrompt="1"/>
          </p:nvPr>
        </p:nvSpPr>
        <p:spPr>
          <a:xfrm>
            <a:off x="838200" y="743805"/>
            <a:ext cx="10515600" cy="863907"/>
          </a:xfrm>
        </p:spPr>
        <p:txBody>
          <a:bodyPr>
            <a:normAutofit/>
          </a:bodyPr>
          <a:lstStyle>
            <a:lvl1pPr>
              <a:defRPr sz="4000" b="0">
                <a:latin typeface="Core Sans C 75 ExtraBold" panose="020B0603030302020204" pitchFamily="34" charset="0"/>
              </a:defRPr>
            </a:lvl1pPr>
          </a:lstStyle>
          <a:p>
            <a:r>
              <a:rPr lang="en-US" dirty="0"/>
              <a:t>PAGE TITLE GOES HERE</a:t>
            </a:r>
            <a:endParaRPr lang="en-IN" dirty="0"/>
          </a:p>
        </p:txBody>
      </p:sp>
    </p:spTree>
    <p:extLst>
      <p:ext uri="{BB962C8B-B14F-4D97-AF65-F5344CB8AC3E}">
        <p14:creationId xmlns:p14="http://schemas.microsoft.com/office/powerpoint/2010/main" val="682148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D9EEB82-A136-406A-85D3-569E3B33F23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 name="Text Placeholder 2">
            <a:extLst>
              <a:ext uri="{FF2B5EF4-FFF2-40B4-BE49-F238E27FC236}">
                <a16:creationId xmlns:a16="http://schemas.microsoft.com/office/drawing/2014/main" id="{7E6FAB94-0831-46FD-8AB7-4BA1463BFC2B}"/>
              </a:ext>
            </a:extLst>
          </p:cNvPr>
          <p:cNvSpPr>
            <a:spLocks noGrp="1"/>
          </p:cNvSpPr>
          <p:nvPr>
            <p:ph type="body" idx="1"/>
          </p:nvPr>
        </p:nvSpPr>
        <p:spPr>
          <a:xfrm>
            <a:off x="839788" y="1874624"/>
            <a:ext cx="5157787" cy="363538"/>
          </a:xfrm>
        </p:spPr>
        <p:txBody>
          <a:bodyPr anchor="b">
            <a:normAutofit/>
          </a:bodyPr>
          <a:lstStyle>
            <a:lvl1pPr marL="0" indent="0">
              <a:buNone/>
              <a:defRPr sz="2000" b="0">
                <a:latin typeface="Core Sans C 75 ExtraBold" panose="020B06030303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156E165C-AC9E-46B5-92B8-6976ED382A3B}"/>
              </a:ext>
            </a:extLst>
          </p:cNvPr>
          <p:cNvSpPr>
            <a:spLocks noGrp="1"/>
          </p:cNvSpPr>
          <p:nvPr>
            <p:ph sz="half" idx="2"/>
          </p:nvPr>
        </p:nvSpPr>
        <p:spPr>
          <a:xfrm>
            <a:off x="839788" y="2505075"/>
            <a:ext cx="5157787" cy="3498561"/>
          </a:xfrm>
        </p:spPr>
        <p:txBody>
          <a:bodyPr>
            <a:normAutofit/>
          </a:bodyPr>
          <a:lstStyle>
            <a:lvl1pPr>
              <a:defRPr sz="1600">
                <a:solidFill>
                  <a:schemeClr val="bg2">
                    <a:lumMod val="25000"/>
                  </a:schemeClr>
                </a:solidFill>
                <a:latin typeface="Core Sans C 45 Regular" panose="020B0603030302020204" pitchFamily="34" charset="0"/>
              </a:defRPr>
            </a:lvl1pPr>
            <a:lvl2pPr>
              <a:defRPr sz="1400">
                <a:solidFill>
                  <a:schemeClr val="bg2">
                    <a:lumMod val="25000"/>
                  </a:schemeClr>
                </a:solidFill>
                <a:latin typeface="Core Sans C 45 Regular" panose="020B0603030302020204" pitchFamily="34" charset="0"/>
              </a:defRPr>
            </a:lvl2pPr>
            <a:lvl3pPr>
              <a:defRPr sz="1200">
                <a:solidFill>
                  <a:schemeClr val="bg2">
                    <a:lumMod val="25000"/>
                  </a:schemeClr>
                </a:solidFill>
                <a:latin typeface="Core Sans C 45 Regular" panose="020B0603030302020204" pitchFamily="34" charset="0"/>
              </a:defRPr>
            </a:lvl3pPr>
            <a:lvl4pPr>
              <a:defRPr sz="1100">
                <a:solidFill>
                  <a:schemeClr val="bg2">
                    <a:lumMod val="25000"/>
                  </a:schemeClr>
                </a:solidFill>
                <a:latin typeface="Core Sans C 45 Regular" panose="020B0603030302020204" pitchFamily="34" charset="0"/>
              </a:defRPr>
            </a:lvl4pPr>
            <a:lvl5pPr>
              <a:defRPr sz="1100">
                <a:solidFill>
                  <a:schemeClr val="bg2">
                    <a:lumMod val="25000"/>
                  </a:schemeClr>
                </a:solidFill>
                <a:latin typeface="Core Sans C 45 Regular" panose="020B06030303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Text Placeholder 4">
            <a:extLst>
              <a:ext uri="{FF2B5EF4-FFF2-40B4-BE49-F238E27FC236}">
                <a16:creationId xmlns:a16="http://schemas.microsoft.com/office/drawing/2014/main" id="{5DCA7F60-DA49-483C-971A-B057C73AD0C3}"/>
              </a:ext>
            </a:extLst>
          </p:cNvPr>
          <p:cNvSpPr>
            <a:spLocks noGrp="1"/>
          </p:cNvSpPr>
          <p:nvPr>
            <p:ph type="body" sz="quarter" idx="3"/>
          </p:nvPr>
        </p:nvSpPr>
        <p:spPr>
          <a:xfrm>
            <a:off x="6172200" y="1845974"/>
            <a:ext cx="5183188" cy="401424"/>
          </a:xfrm>
        </p:spPr>
        <p:txBody>
          <a:bodyPr anchor="b">
            <a:normAutofit/>
          </a:bodyPr>
          <a:lstStyle>
            <a:lvl1pPr marL="0" indent="0">
              <a:buNone/>
              <a:defRPr sz="2000" b="0">
                <a:latin typeface="Core Sans C 75 ExtraBold" panose="020B06030303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EE126AD-93FF-41CF-A57E-50F41F4AB94F}"/>
              </a:ext>
            </a:extLst>
          </p:cNvPr>
          <p:cNvSpPr>
            <a:spLocks noGrp="1"/>
          </p:cNvSpPr>
          <p:nvPr>
            <p:ph sz="quarter" idx="4"/>
          </p:nvPr>
        </p:nvSpPr>
        <p:spPr>
          <a:xfrm>
            <a:off x="6172200" y="2505075"/>
            <a:ext cx="5183188" cy="3498561"/>
          </a:xfrm>
        </p:spPr>
        <p:txBody>
          <a:bodyPr>
            <a:normAutofit/>
          </a:bodyPr>
          <a:lstStyle>
            <a:lvl1pPr>
              <a:defRPr sz="1600">
                <a:solidFill>
                  <a:schemeClr val="bg2">
                    <a:lumMod val="25000"/>
                  </a:schemeClr>
                </a:solidFill>
              </a:defRPr>
            </a:lvl1pPr>
            <a:lvl2pPr>
              <a:defRPr sz="1400">
                <a:solidFill>
                  <a:schemeClr val="bg2">
                    <a:lumMod val="25000"/>
                  </a:schemeClr>
                </a:solidFill>
              </a:defRPr>
            </a:lvl2pPr>
            <a:lvl3pPr>
              <a:defRPr sz="1200">
                <a:solidFill>
                  <a:schemeClr val="bg2">
                    <a:lumMod val="25000"/>
                  </a:schemeClr>
                </a:solidFill>
              </a:defRPr>
            </a:lvl3pPr>
            <a:lvl4pPr>
              <a:defRPr sz="1100">
                <a:solidFill>
                  <a:schemeClr val="bg2">
                    <a:lumMod val="25000"/>
                  </a:schemeClr>
                </a:solidFill>
              </a:defRPr>
            </a:lvl4pPr>
            <a:lvl5pPr>
              <a:defRPr sz="1100">
                <a:solidFill>
                  <a:schemeClr val="bg2">
                    <a:lumMod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Slide Number Placeholder 8">
            <a:extLst>
              <a:ext uri="{FF2B5EF4-FFF2-40B4-BE49-F238E27FC236}">
                <a16:creationId xmlns:a16="http://schemas.microsoft.com/office/drawing/2014/main" id="{3EAEC3AD-1982-4D34-9A6A-8A0BDA7E3B13}"/>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10" name="Title 1">
            <a:extLst>
              <a:ext uri="{FF2B5EF4-FFF2-40B4-BE49-F238E27FC236}">
                <a16:creationId xmlns:a16="http://schemas.microsoft.com/office/drawing/2014/main" id="{FC9A9580-6639-428F-8B7A-BC54A53B655C}"/>
              </a:ext>
            </a:extLst>
          </p:cNvPr>
          <p:cNvSpPr>
            <a:spLocks noGrp="1"/>
          </p:cNvSpPr>
          <p:nvPr>
            <p:ph type="title" hasCustomPrompt="1"/>
          </p:nvPr>
        </p:nvSpPr>
        <p:spPr>
          <a:xfrm>
            <a:off x="838200" y="743805"/>
            <a:ext cx="10515600" cy="863907"/>
          </a:xfrm>
        </p:spPr>
        <p:txBody>
          <a:bodyPr>
            <a:normAutofit/>
          </a:bodyPr>
          <a:lstStyle>
            <a:lvl1pPr>
              <a:defRPr sz="4000" b="0">
                <a:latin typeface="Core Sans C 75 ExtraBold" panose="020B0603030302020204" pitchFamily="34" charset="0"/>
              </a:defRPr>
            </a:lvl1pPr>
          </a:lstStyle>
          <a:p>
            <a:r>
              <a:rPr lang="en-US" dirty="0"/>
              <a:t>PAGE TITLE GOES HERE</a:t>
            </a:r>
            <a:endParaRPr lang="en-IN" dirty="0"/>
          </a:p>
        </p:txBody>
      </p:sp>
    </p:spTree>
    <p:extLst>
      <p:ext uri="{BB962C8B-B14F-4D97-AF65-F5344CB8AC3E}">
        <p14:creationId xmlns:p14="http://schemas.microsoft.com/office/powerpoint/2010/main" val="3974063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152262C-476C-468B-AC53-41807DFB7FED}"/>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Slide Number Placeholder 4">
            <a:extLst>
              <a:ext uri="{FF2B5EF4-FFF2-40B4-BE49-F238E27FC236}">
                <a16:creationId xmlns:a16="http://schemas.microsoft.com/office/drawing/2014/main" id="{37C0E75D-924E-4BCE-AE2F-830ED69AD86B}"/>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7" name="Title 1">
            <a:extLst>
              <a:ext uri="{FF2B5EF4-FFF2-40B4-BE49-F238E27FC236}">
                <a16:creationId xmlns:a16="http://schemas.microsoft.com/office/drawing/2014/main" id="{D67F6863-6E30-43FD-B129-722AA98D4771}"/>
              </a:ext>
            </a:extLst>
          </p:cNvPr>
          <p:cNvSpPr>
            <a:spLocks noGrp="1"/>
          </p:cNvSpPr>
          <p:nvPr>
            <p:ph type="title" hasCustomPrompt="1"/>
          </p:nvPr>
        </p:nvSpPr>
        <p:spPr>
          <a:xfrm>
            <a:off x="838200" y="743805"/>
            <a:ext cx="10515600" cy="863907"/>
          </a:xfrm>
        </p:spPr>
        <p:txBody>
          <a:bodyPr>
            <a:normAutofit/>
          </a:bodyPr>
          <a:lstStyle>
            <a:lvl1pPr>
              <a:defRPr sz="4000" b="0">
                <a:latin typeface="Core Sans C 75 ExtraBold" panose="020B0603030302020204" pitchFamily="34" charset="0"/>
              </a:defRPr>
            </a:lvl1pPr>
          </a:lstStyle>
          <a:p>
            <a:r>
              <a:rPr lang="en-US" dirty="0"/>
              <a:t>PAGE TITLE GOES HERE</a:t>
            </a:r>
            <a:endParaRPr lang="en-IN" dirty="0"/>
          </a:p>
        </p:txBody>
      </p:sp>
    </p:spTree>
    <p:extLst>
      <p:ext uri="{BB962C8B-B14F-4D97-AF65-F5344CB8AC3E}">
        <p14:creationId xmlns:p14="http://schemas.microsoft.com/office/powerpoint/2010/main" val="12197917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F565413-D608-42DB-9DC0-BF1FA2C024A7}"/>
              </a:ext>
            </a:extLst>
          </p:cNvPr>
          <p:cNvSpPr>
            <a:spLocks noGrp="1"/>
          </p:cNvSpPr>
          <p:nvPr>
            <p:ph type="sldNum" sz="quarter" idx="12"/>
          </p:nvPr>
        </p:nvSpPr>
        <p:spPr/>
        <p:txBody>
          <a:bodyPr/>
          <a:lstStyle/>
          <a:p>
            <a:fld id="{917C3962-B272-494B-9B95-87BC565E81CE}" type="slidenum">
              <a:rPr lang="en-IN" smtClean="0"/>
              <a:t>‹#›</a:t>
            </a:fld>
            <a:endParaRPr lang="en-IN"/>
          </a:p>
        </p:txBody>
      </p:sp>
      <p:pic>
        <p:nvPicPr>
          <p:cNvPr id="3" name="Picture 2">
            <a:extLst>
              <a:ext uri="{FF2B5EF4-FFF2-40B4-BE49-F238E27FC236}">
                <a16:creationId xmlns:a16="http://schemas.microsoft.com/office/drawing/2014/main" id="{6B1FCB0D-E361-4587-9641-8E4C3D18F3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26552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7E9495-8A97-490E-A9F0-3CD8D56F1C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IN" dirty="0"/>
          </a:p>
        </p:txBody>
      </p:sp>
      <p:sp>
        <p:nvSpPr>
          <p:cNvPr id="3" name="Text Placeholder 2">
            <a:extLst>
              <a:ext uri="{FF2B5EF4-FFF2-40B4-BE49-F238E27FC236}">
                <a16:creationId xmlns:a16="http://schemas.microsoft.com/office/drawing/2014/main" id="{173D1ED5-117A-4194-A295-BF84A9EAC6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Slide Number Placeholder 5">
            <a:extLst>
              <a:ext uri="{FF2B5EF4-FFF2-40B4-BE49-F238E27FC236}">
                <a16:creationId xmlns:a16="http://schemas.microsoft.com/office/drawing/2014/main" id="{CD1A31A8-92B2-487E-9A68-A1FBAA225178}"/>
              </a:ext>
            </a:extLst>
          </p:cNvPr>
          <p:cNvSpPr>
            <a:spLocks noGrp="1"/>
          </p:cNvSpPr>
          <p:nvPr>
            <p:ph type="sldNum" sz="quarter" idx="4"/>
          </p:nvPr>
        </p:nvSpPr>
        <p:spPr>
          <a:xfrm>
            <a:off x="5811982" y="6129337"/>
            <a:ext cx="568036" cy="365125"/>
          </a:xfrm>
          <a:prstGeom prst="rect">
            <a:avLst/>
          </a:prstGeom>
        </p:spPr>
        <p:txBody>
          <a:bodyPr vert="horz" lIns="91440" tIns="45720" rIns="91440" bIns="45720" rtlCol="0" anchor="ctr"/>
          <a:lstStyle>
            <a:lvl1pPr algn="ctr">
              <a:defRPr sz="1200">
                <a:solidFill>
                  <a:schemeClr val="tx1">
                    <a:tint val="75000"/>
                  </a:schemeClr>
                </a:solidFill>
                <a:latin typeface="Core Sans C 45 Regular" panose="020B0603030302020204" pitchFamily="34" charset="0"/>
              </a:defRPr>
            </a:lvl1pPr>
          </a:lstStyle>
          <a:p>
            <a:fld id="{917C3962-B272-494B-9B95-87BC565E81CE}" type="slidenum">
              <a:rPr lang="en-IN" smtClean="0"/>
              <a:pPr/>
              <a:t>‹#›</a:t>
            </a:fld>
            <a:endParaRPr lang="en-IN"/>
          </a:p>
        </p:txBody>
      </p:sp>
    </p:spTree>
    <p:extLst>
      <p:ext uri="{BB962C8B-B14F-4D97-AF65-F5344CB8AC3E}">
        <p14:creationId xmlns:p14="http://schemas.microsoft.com/office/powerpoint/2010/main" val="33753563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8" r:id="rId3"/>
    <p:sldLayoutId id="2147483651" r:id="rId4"/>
    <p:sldLayoutId id="2147483659" r:id="rId5"/>
    <p:sldLayoutId id="2147483652" r:id="rId6"/>
    <p:sldLayoutId id="2147483653" r:id="rId7"/>
    <p:sldLayoutId id="2147483654" r:id="rId8"/>
    <p:sldLayoutId id="2147483655" r:id="rId9"/>
    <p:sldLayoutId id="2147483656" r:id="rId10"/>
    <p:sldLayoutId id="2147483657" r:id="rId11"/>
  </p:sldLayoutIdLst>
  <p:hf hdr="0" ftr="0" dt="0"/>
  <p:txStyles>
    <p:titleStyle>
      <a:lvl1pPr algn="l" defTabSz="914400" rtl="0" eaLnBrk="1" latinLnBrk="0" hangingPunct="1">
        <a:lnSpc>
          <a:spcPct val="90000"/>
        </a:lnSpc>
        <a:spcBef>
          <a:spcPct val="0"/>
        </a:spcBef>
        <a:buNone/>
        <a:defRPr sz="4000" kern="1200">
          <a:solidFill>
            <a:schemeClr val="tx1"/>
          </a:solidFill>
          <a:latin typeface="Core Sans C 75 ExtraBold" panose="020B06030303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2">
              <a:lumMod val="25000"/>
            </a:schemeClr>
          </a:solidFill>
          <a:latin typeface="Core Sans C 45 Regular" panose="020B06030303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Core Sans C 45 Regular" panose="020B06030303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bg2">
              <a:lumMod val="25000"/>
            </a:schemeClr>
          </a:solidFill>
          <a:latin typeface="Core Sans C 45 Regular" panose="020B06030303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bg2">
              <a:lumMod val="25000"/>
            </a:schemeClr>
          </a:solidFill>
          <a:latin typeface="Core Sans C 45 Regular" panose="020B06030303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bg2">
              <a:lumMod val="25000"/>
            </a:schemeClr>
          </a:solidFill>
          <a:latin typeface="Core Sans C 45 Regular" panose="020B06030303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jpg"/></Relationships>
</file>

<file path=ppt/slides/_rels/slide14.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www.instagram.com/iiitb_official/" TargetMode="External"/><Relationship Id="rId13" Type="http://schemas.openxmlformats.org/officeDocument/2006/relationships/image" Target="../media/image37.jpeg"/><Relationship Id="rId3" Type="http://schemas.openxmlformats.org/officeDocument/2006/relationships/hyperlink" Target="https://www.facebook.com/IIITBofficial/" TargetMode="External"/><Relationship Id="rId7" Type="http://schemas.openxmlformats.org/officeDocument/2006/relationships/image" Target="../media/image32.png"/><Relationship Id="rId12"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9.xml"/><Relationship Id="rId6" Type="http://schemas.openxmlformats.org/officeDocument/2006/relationships/hyperlink" Target="https://www.youtube.com/user/iiitbmedia" TargetMode="External"/><Relationship Id="rId11" Type="http://schemas.openxmlformats.org/officeDocument/2006/relationships/image" Target="../media/image35.png"/><Relationship Id="rId5" Type="http://schemas.openxmlformats.org/officeDocument/2006/relationships/hyperlink" Target="https://www.linkedin.com/school/iiit-bangalore/" TargetMode="External"/><Relationship Id="rId15" Type="http://schemas.openxmlformats.org/officeDocument/2006/relationships/hyperlink" Target="http://www.iiitb.ac.in/" TargetMode="External"/><Relationship Id="rId10" Type="http://schemas.openxmlformats.org/officeDocument/2006/relationships/image" Target="../media/image34.png"/><Relationship Id="rId4" Type="http://schemas.openxmlformats.org/officeDocument/2006/relationships/hyperlink" Target="https://twitter.com/IIITB_official" TargetMode="External"/><Relationship Id="rId9" Type="http://schemas.openxmlformats.org/officeDocument/2006/relationships/image" Target="../media/image33.png"/><Relationship Id="rId14" Type="http://schemas.openxmlformats.org/officeDocument/2006/relationships/image" Target="../media/image3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8C228-6D79-4024-A34A-674567E7B804}"/>
              </a:ext>
            </a:extLst>
          </p:cNvPr>
          <p:cNvSpPr>
            <a:spLocks noGrp="1"/>
          </p:cNvSpPr>
          <p:nvPr>
            <p:ph type="ctrTitle"/>
          </p:nvPr>
        </p:nvSpPr>
        <p:spPr>
          <a:xfrm>
            <a:off x="5818908" y="2191182"/>
            <a:ext cx="5793085" cy="1237818"/>
          </a:xfrm>
        </p:spPr>
        <p:txBody>
          <a:bodyPr/>
          <a:lstStyle/>
          <a:p>
            <a:r>
              <a:rPr lang="en-IN" dirty="0"/>
              <a:t>Adaptive Signal Processing</a:t>
            </a:r>
          </a:p>
        </p:txBody>
      </p:sp>
      <p:sp>
        <p:nvSpPr>
          <p:cNvPr id="3" name="Subtitle 2">
            <a:extLst>
              <a:ext uri="{FF2B5EF4-FFF2-40B4-BE49-F238E27FC236}">
                <a16:creationId xmlns:a16="http://schemas.microsoft.com/office/drawing/2014/main" id="{9418463A-A4A3-4CF9-A0D9-1C962DBC8C48}"/>
              </a:ext>
            </a:extLst>
          </p:cNvPr>
          <p:cNvSpPr>
            <a:spLocks noGrp="1"/>
          </p:cNvSpPr>
          <p:nvPr>
            <p:ph type="subTitle" idx="1"/>
          </p:nvPr>
        </p:nvSpPr>
        <p:spPr/>
        <p:txBody>
          <a:bodyPr>
            <a:normAutofit/>
          </a:bodyPr>
          <a:lstStyle/>
          <a:p>
            <a:r>
              <a:rPr lang="en-IN" sz="1600" dirty="0"/>
              <a:t>Date: - 20</a:t>
            </a:r>
            <a:r>
              <a:rPr lang="en-IN" sz="1600" baseline="30000" dirty="0"/>
              <a:t>th</a:t>
            </a:r>
            <a:r>
              <a:rPr lang="en-IN" sz="1600" dirty="0"/>
              <a:t> April 2022 </a:t>
            </a:r>
          </a:p>
          <a:p>
            <a:r>
              <a:rPr lang="en-IN" sz="1600" dirty="0"/>
              <a:t>By: - Abhinav Mahajan, IMT2020553.</a:t>
            </a:r>
          </a:p>
        </p:txBody>
      </p:sp>
      <p:sp>
        <p:nvSpPr>
          <p:cNvPr id="4" name="Slide Number Placeholder 3">
            <a:extLst>
              <a:ext uri="{FF2B5EF4-FFF2-40B4-BE49-F238E27FC236}">
                <a16:creationId xmlns:a16="http://schemas.microsoft.com/office/drawing/2014/main" id="{08C84FF4-F87F-4279-8A69-E2E7D7D6231E}"/>
              </a:ext>
            </a:extLst>
          </p:cNvPr>
          <p:cNvSpPr>
            <a:spLocks noGrp="1"/>
          </p:cNvSpPr>
          <p:nvPr>
            <p:ph type="sldNum" sz="quarter" idx="4294967295"/>
          </p:nvPr>
        </p:nvSpPr>
        <p:spPr>
          <a:xfrm>
            <a:off x="4724400" y="6183744"/>
            <a:ext cx="2743200" cy="365125"/>
          </a:xfrm>
        </p:spPr>
        <p:txBody>
          <a:bodyPr/>
          <a:lstStyle/>
          <a:p>
            <a:fld id="{917C3962-B272-494B-9B95-87BC565E81CE}" type="slidenum">
              <a:rPr lang="en-IN" smtClean="0"/>
              <a:t>1</a:t>
            </a:fld>
            <a:endParaRPr lang="en-IN"/>
          </a:p>
        </p:txBody>
      </p:sp>
    </p:spTree>
    <p:extLst>
      <p:ext uri="{BB962C8B-B14F-4D97-AF65-F5344CB8AC3E}">
        <p14:creationId xmlns:p14="http://schemas.microsoft.com/office/powerpoint/2010/main" val="390474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8DAD71B-22C9-47E1-9D44-D75C753E5B39}"/>
              </a:ext>
            </a:extLst>
          </p:cNvPr>
          <p:cNvSpPr>
            <a:spLocks noGrp="1"/>
          </p:cNvSpPr>
          <p:nvPr>
            <p:ph type="sldNum" sz="quarter" idx="12"/>
          </p:nvPr>
        </p:nvSpPr>
        <p:spPr/>
        <p:txBody>
          <a:bodyPr/>
          <a:lstStyle/>
          <a:p>
            <a:fld id="{917C3962-B272-494B-9B95-87BC565E81CE}" type="slidenum">
              <a:rPr lang="en-IN" smtClean="0"/>
              <a:t>10</a:t>
            </a:fld>
            <a:endParaRPr lang="en-IN"/>
          </a:p>
        </p:txBody>
      </p:sp>
      <p:pic>
        <p:nvPicPr>
          <p:cNvPr id="4" name="Picture 3">
            <a:extLst>
              <a:ext uri="{FF2B5EF4-FFF2-40B4-BE49-F238E27FC236}">
                <a16:creationId xmlns:a16="http://schemas.microsoft.com/office/drawing/2014/main" id="{613C9210-5A41-4130-B19D-DF9E91105C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666" y="521618"/>
            <a:ext cx="4963631" cy="3287660"/>
          </a:xfrm>
          <a:prstGeom prst="rect">
            <a:avLst/>
          </a:prstGeom>
        </p:spPr>
      </p:pic>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1F9A468A-713D-4CB0-8CB0-17716E0B954E}"/>
                  </a:ext>
                </a:extLst>
              </p:cNvPr>
              <p:cNvSpPr txBox="1"/>
              <p:nvPr/>
            </p:nvSpPr>
            <p:spPr>
              <a:xfrm>
                <a:off x="4094978" y="4631889"/>
                <a:ext cx="4871468" cy="391133"/>
              </a:xfrm>
              <a:prstGeom prst="rect">
                <a:avLst/>
              </a:prstGeom>
              <a:noFill/>
            </p:spPr>
            <p:txBody>
              <a:bodyPr wrap="square" lIns="0" tIns="0" rIns="0" bIns="0" rtlCol="0">
                <a:spAutoFit/>
              </a:bodyPr>
              <a:lstStyle/>
              <a:p>
                <a:r>
                  <a:rPr lang="pt-BR" dirty="0"/>
                  <a:t>Loss/Cost Function, C</a:t>
                </a:r>
                <a14:m>
                  <m:oMath xmlns:m="http://schemas.openxmlformats.org/officeDocument/2006/math">
                    <m:r>
                      <a:rPr lang="en-IN" b="0" i="0" smtClean="0">
                        <a:latin typeface="Cambria Math" panose="02040503050406030204" pitchFamily="18" charset="0"/>
                      </a:rPr>
                      <m:t> </m:t>
                    </m:r>
                    <m:r>
                      <a:rPr lang="pt-BR" i="1" smtClean="0">
                        <a:latin typeface="Cambria Math" panose="02040503050406030204" pitchFamily="18" charset="0"/>
                      </a:rPr>
                      <m:t>=</m:t>
                    </m:r>
                    <m:f>
                      <m:fPr>
                        <m:ctrlPr>
                          <a:rPr lang="pt-BR" i="1" smtClean="0">
                            <a:latin typeface="Cambria Math" panose="02040503050406030204" pitchFamily="18" charset="0"/>
                          </a:rPr>
                        </m:ctrlPr>
                      </m:fPr>
                      <m:num>
                        <m:r>
                          <a:rPr lang="en-IN" b="0" i="1" smtClean="0">
                            <a:latin typeface="Cambria Math" panose="02040503050406030204" pitchFamily="18" charset="0"/>
                          </a:rPr>
                          <m:t>1</m:t>
                        </m:r>
                      </m:num>
                      <m:den>
                        <m:r>
                          <a:rPr lang="en-IN" b="0" i="1" smtClean="0">
                            <a:latin typeface="Cambria Math" panose="02040503050406030204" pitchFamily="18" charset="0"/>
                          </a:rPr>
                          <m:t>𝑁</m:t>
                        </m:r>
                      </m:den>
                    </m:f>
                    <m:nary>
                      <m:naryPr>
                        <m:chr m:val="∑"/>
                        <m:ctrlPr>
                          <a:rPr lang="pt-BR" i="1" smtClean="0">
                            <a:latin typeface="Cambria Math" panose="02040503050406030204" pitchFamily="18" charset="0"/>
                          </a:rPr>
                        </m:ctrlPr>
                      </m:naryPr>
                      <m:sub>
                        <m:r>
                          <m:rPr>
                            <m:brk m:alnAt="23"/>
                          </m:rPr>
                          <a:rPr lang="en-IN" b="0" i="1" smtClean="0">
                            <a:latin typeface="Cambria Math" panose="02040503050406030204" pitchFamily="18" charset="0"/>
                          </a:rPr>
                          <m:t>𝑖</m:t>
                        </m:r>
                        <m:r>
                          <a:rPr lang="pt-BR" i="1" smtClean="0">
                            <a:latin typeface="Cambria Math" panose="02040503050406030204" pitchFamily="18" charset="0"/>
                          </a:rPr>
                          <m:t>=0</m:t>
                        </m:r>
                      </m:sub>
                      <m:sup>
                        <m:r>
                          <a:rPr lang="en-IN" b="0" i="1" smtClean="0">
                            <a:latin typeface="Cambria Math" panose="02040503050406030204" pitchFamily="18" charset="0"/>
                          </a:rPr>
                          <m:t>𝑁</m:t>
                        </m:r>
                        <m:r>
                          <a:rPr lang="en-IN" b="0" i="1" smtClean="0">
                            <a:latin typeface="Cambria Math" panose="02040503050406030204" pitchFamily="18" charset="0"/>
                          </a:rPr>
                          <m:t>−1</m:t>
                        </m:r>
                      </m:sup>
                      <m:e>
                        <m:r>
                          <a:rPr lang="en-IN" b="0" i="1" smtClean="0">
                            <a:latin typeface="Cambria Math" panose="02040503050406030204" pitchFamily="18" charset="0"/>
                          </a:rPr>
                          <m:t>(</m:t>
                        </m:r>
                        <m:sSup>
                          <m:sSupPr>
                            <m:ctrlPr>
                              <a:rPr lang="en-IN" b="0" i="1" smtClean="0">
                                <a:latin typeface="Cambria Math" panose="02040503050406030204" pitchFamily="18" charset="0"/>
                              </a:rPr>
                            </m:ctrlPr>
                          </m:sSupPr>
                          <m:e>
                            <m:sSub>
                              <m:sSubPr>
                                <m:ctrlPr>
                                  <a:rPr lang="en-IN" b="0" i="1" smtClean="0">
                                    <a:latin typeface="Cambria Math" panose="02040503050406030204" pitchFamily="18" charset="0"/>
                                  </a:rPr>
                                </m:ctrlPr>
                              </m:sSubPr>
                              <m:e>
                                <m:r>
                                  <a:rPr lang="en-IN" b="0" i="1" smtClean="0">
                                    <a:latin typeface="Cambria Math" panose="02040503050406030204" pitchFamily="18" charset="0"/>
                                  </a:rPr>
                                  <m:t>𝑦</m:t>
                                </m:r>
                              </m:e>
                              <m:sub>
                                <m:r>
                                  <a:rPr lang="en-IN" b="0" i="1" smtClean="0">
                                    <a:latin typeface="Cambria Math" panose="02040503050406030204" pitchFamily="18" charset="0"/>
                                  </a:rPr>
                                  <m:t>𝑖</m:t>
                                </m:r>
                              </m:sub>
                            </m:sSub>
                            <m:r>
                              <a:rPr lang="en-IN" b="0" i="1" smtClean="0">
                                <a:latin typeface="Cambria Math" panose="02040503050406030204" pitchFamily="18" charset="0"/>
                              </a:rPr>
                              <m:t> −</m:t>
                            </m:r>
                            <m:r>
                              <a:rPr lang="en-IN" b="0" i="1" smtClean="0">
                                <a:latin typeface="Cambria Math" panose="02040503050406030204" pitchFamily="18" charset="0"/>
                              </a:rPr>
                              <m:t>h</m:t>
                            </m:r>
                            <m:r>
                              <a:rPr lang="en-IN" b="0" i="1" smtClean="0">
                                <a:latin typeface="Cambria Math" panose="02040503050406030204" pitchFamily="18" charset="0"/>
                              </a:rPr>
                              <m:t>(</m:t>
                            </m:r>
                            <m:sSub>
                              <m:sSubPr>
                                <m:ctrlPr>
                                  <a:rPr lang="en-IN" b="0" i="1" smtClean="0">
                                    <a:latin typeface="Cambria Math" panose="02040503050406030204" pitchFamily="18" charset="0"/>
                                  </a:rPr>
                                </m:ctrlPr>
                              </m:sSubPr>
                              <m:e>
                                <m:r>
                                  <a:rPr lang="en-IN" b="0" i="1" smtClean="0">
                                    <a:latin typeface="Cambria Math" panose="02040503050406030204" pitchFamily="18" charset="0"/>
                                  </a:rPr>
                                  <m:t>𝑥</m:t>
                                </m:r>
                              </m:e>
                              <m:sub>
                                <m:r>
                                  <a:rPr lang="en-IN" b="0" i="1" smtClean="0">
                                    <a:latin typeface="Cambria Math" panose="02040503050406030204" pitchFamily="18" charset="0"/>
                                  </a:rPr>
                                  <m:t>𝑖</m:t>
                                </m:r>
                              </m:sub>
                            </m:sSub>
                            <m:r>
                              <a:rPr lang="en-IN" b="0" i="1" smtClean="0">
                                <a:latin typeface="Cambria Math" panose="02040503050406030204" pitchFamily="18" charset="0"/>
                              </a:rPr>
                              <m:t>))</m:t>
                            </m:r>
                          </m:e>
                          <m:sup>
                            <m:r>
                              <a:rPr lang="en-IN" b="0" i="1" smtClean="0">
                                <a:latin typeface="Cambria Math" panose="02040503050406030204" pitchFamily="18" charset="0"/>
                              </a:rPr>
                              <m:t>2</m:t>
                            </m:r>
                          </m:sup>
                        </m:sSup>
                      </m:e>
                    </m:nary>
                  </m:oMath>
                </a14:m>
                <a:endParaRPr lang="en-IN" dirty="0"/>
              </a:p>
            </p:txBody>
          </p:sp>
        </mc:Choice>
        <mc:Fallback>
          <p:sp>
            <p:nvSpPr>
              <p:cNvPr id="5" name="TextBox 4">
                <a:extLst>
                  <a:ext uri="{FF2B5EF4-FFF2-40B4-BE49-F238E27FC236}">
                    <a16:creationId xmlns:a16="http://schemas.microsoft.com/office/drawing/2014/main" id="{1F9A468A-713D-4CB0-8CB0-17716E0B954E}"/>
                  </a:ext>
                </a:extLst>
              </p:cNvPr>
              <p:cNvSpPr txBox="1">
                <a:spLocks noRot="1" noChangeAspect="1" noMove="1" noResize="1" noEditPoints="1" noAdjustHandles="1" noChangeArrowheads="1" noChangeShapeType="1" noTextEdit="1"/>
              </p:cNvSpPr>
              <p:nvPr/>
            </p:nvSpPr>
            <p:spPr>
              <a:xfrm>
                <a:off x="4094978" y="4631889"/>
                <a:ext cx="4871468" cy="391133"/>
              </a:xfrm>
              <a:prstGeom prst="rect">
                <a:avLst/>
              </a:prstGeom>
              <a:blipFill>
                <a:blip r:embed="rId3"/>
                <a:stretch>
                  <a:fillRect l="-3004" t="-110938" b="-173438"/>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6E7C134A-CFD6-404F-AB7D-B9CC112DA09C}"/>
                  </a:ext>
                </a:extLst>
              </p:cNvPr>
              <p:cNvSpPr txBox="1"/>
              <p:nvPr/>
            </p:nvSpPr>
            <p:spPr>
              <a:xfrm>
                <a:off x="4251488" y="4082084"/>
                <a:ext cx="3689023"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IN" b="0" i="1" smtClean="0">
                          <a:latin typeface="Cambria Math" panose="02040503050406030204" pitchFamily="18" charset="0"/>
                        </a:rPr>
                        <m:t>𝐿𝑒𝑡</m:t>
                      </m:r>
                      <m:r>
                        <a:rPr lang="en-IN" b="0" i="1" smtClean="0">
                          <a:latin typeface="Cambria Math" panose="02040503050406030204" pitchFamily="18" charset="0"/>
                        </a:rPr>
                        <m:t> </m:t>
                      </m:r>
                      <m:r>
                        <a:rPr lang="en-IN" b="0" i="1" smtClean="0">
                          <a:latin typeface="Cambria Math" panose="02040503050406030204" pitchFamily="18" charset="0"/>
                        </a:rPr>
                        <m:t>𝑇h𝑒</m:t>
                      </m:r>
                      <m:r>
                        <a:rPr lang="en-IN" b="0" i="1" smtClean="0">
                          <a:latin typeface="Cambria Math" panose="02040503050406030204" pitchFamily="18" charset="0"/>
                        </a:rPr>
                        <m:t> </m:t>
                      </m:r>
                      <m:r>
                        <a:rPr lang="en-IN" b="0" i="1" smtClean="0">
                          <a:latin typeface="Cambria Math" panose="02040503050406030204" pitchFamily="18" charset="0"/>
                        </a:rPr>
                        <m:t>𝑒𝑠𝑡𝑖𝑚𝑎𝑡𝑜𝑟</m:t>
                      </m:r>
                      <m:r>
                        <a:rPr lang="en-IN" b="0" i="1" smtClean="0">
                          <a:latin typeface="Cambria Math" panose="02040503050406030204" pitchFamily="18" charset="0"/>
                        </a:rPr>
                        <m:t> </m:t>
                      </m:r>
                      <m:r>
                        <a:rPr lang="en-IN" b="0" i="1" smtClean="0">
                          <a:latin typeface="Cambria Math" panose="02040503050406030204" pitchFamily="18" charset="0"/>
                        </a:rPr>
                        <m:t>𝑓𝑢𝑛𝑐𝑡𝑖𝑜𝑛</m:t>
                      </m:r>
                      <m:r>
                        <a:rPr lang="en-IN" b="0" i="1" smtClean="0">
                          <a:latin typeface="Cambria Math" panose="02040503050406030204" pitchFamily="18" charset="0"/>
                        </a:rPr>
                        <m:t> </m:t>
                      </m:r>
                      <m:r>
                        <a:rPr lang="en-IN" b="0" i="1" smtClean="0">
                          <a:latin typeface="Cambria Math" panose="02040503050406030204" pitchFamily="18" charset="0"/>
                        </a:rPr>
                        <m:t>𝑏𝑒</m:t>
                      </m:r>
                      <m:r>
                        <a:rPr lang="en-IN" b="0" i="1" smtClean="0">
                          <a:latin typeface="Cambria Math" panose="02040503050406030204" pitchFamily="18" charset="0"/>
                        </a:rPr>
                        <m:t> </m:t>
                      </m:r>
                      <m:r>
                        <a:rPr lang="en-IN" b="0" i="1" smtClean="0">
                          <a:latin typeface="Cambria Math" panose="02040503050406030204" pitchFamily="18" charset="0"/>
                        </a:rPr>
                        <m:t>h</m:t>
                      </m:r>
                      <m:r>
                        <a:rPr lang="en-IN" b="0" i="1" smtClean="0">
                          <a:latin typeface="Cambria Math" panose="02040503050406030204" pitchFamily="18" charset="0"/>
                        </a:rPr>
                        <m:t>(</m:t>
                      </m:r>
                      <m:r>
                        <a:rPr lang="en-IN" b="0" i="1" smtClean="0">
                          <a:latin typeface="Cambria Math" panose="02040503050406030204" pitchFamily="18" charset="0"/>
                        </a:rPr>
                        <m:t>𝑥</m:t>
                      </m:r>
                      <m:r>
                        <a:rPr lang="en-IN" b="0" i="1" smtClean="0">
                          <a:latin typeface="Cambria Math" panose="02040503050406030204" pitchFamily="18" charset="0"/>
                        </a:rPr>
                        <m:t>)</m:t>
                      </m:r>
                    </m:oMath>
                  </m:oMathPara>
                </a14:m>
                <a:endParaRPr lang="en-IN" dirty="0"/>
              </a:p>
            </p:txBody>
          </p:sp>
        </mc:Choice>
        <mc:Fallback>
          <p:sp>
            <p:nvSpPr>
              <p:cNvPr id="6" name="TextBox 5">
                <a:extLst>
                  <a:ext uri="{FF2B5EF4-FFF2-40B4-BE49-F238E27FC236}">
                    <a16:creationId xmlns:a16="http://schemas.microsoft.com/office/drawing/2014/main" id="{6E7C134A-CFD6-404F-AB7D-B9CC112DA09C}"/>
                  </a:ext>
                </a:extLst>
              </p:cNvPr>
              <p:cNvSpPr txBox="1">
                <a:spLocks noRot="1" noChangeAspect="1" noMove="1" noResize="1" noEditPoints="1" noAdjustHandles="1" noChangeArrowheads="1" noChangeShapeType="1" noTextEdit="1"/>
              </p:cNvSpPr>
              <p:nvPr/>
            </p:nvSpPr>
            <p:spPr>
              <a:xfrm>
                <a:off x="4251488" y="4082084"/>
                <a:ext cx="3689023" cy="276999"/>
              </a:xfrm>
              <a:prstGeom prst="rect">
                <a:avLst/>
              </a:prstGeom>
              <a:blipFill>
                <a:blip r:embed="rId4"/>
                <a:stretch>
                  <a:fillRect l="-990" t="-4444" r="-1650" b="-35556"/>
                </a:stretch>
              </a:blipFill>
            </p:spPr>
            <p:txBody>
              <a:bodyPr/>
              <a:lstStyle/>
              <a:p>
                <a:r>
                  <a:rPr lang="en-IN">
                    <a:noFill/>
                  </a:rPr>
                  <a:t> </a:t>
                </a:r>
              </a:p>
            </p:txBody>
          </p:sp>
        </mc:Fallback>
      </mc:AlternateContent>
      <p:sp>
        <p:nvSpPr>
          <p:cNvPr id="8" name="TextBox 7">
            <a:extLst>
              <a:ext uri="{FF2B5EF4-FFF2-40B4-BE49-F238E27FC236}">
                <a16:creationId xmlns:a16="http://schemas.microsoft.com/office/drawing/2014/main" id="{F6416537-EBB9-4130-9B7A-E47C8C40533A}"/>
              </a:ext>
            </a:extLst>
          </p:cNvPr>
          <p:cNvSpPr txBox="1"/>
          <p:nvPr/>
        </p:nvSpPr>
        <p:spPr>
          <a:xfrm>
            <a:off x="3778860" y="5295828"/>
            <a:ext cx="5347384" cy="646331"/>
          </a:xfrm>
          <a:prstGeom prst="rect">
            <a:avLst/>
          </a:prstGeom>
          <a:noFill/>
        </p:spPr>
        <p:txBody>
          <a:bodyPr wrap="square" rtlCol="0">
            <a:spAutoFit/>
          </a:bodyPr>
          <a:lstStyle/>
          <a:p>
            <a:r>
              <a:rPr lang="en-IN" dirty="0"/>
              <a:t>Now to find an estimator/predictor function for our data, all we need to do is minimise the Cost function!</a:t>
            </a:r>
          </a:p>
        </p:txBody>
      </p:sp>
    </p:spTree>
    <p:extLst>
      <p:ext uri="{BB962C8B-B14F-4D97-AF65-F5344CB8AC3E}">
        <p14:creationId xmlns:p14="http://schemas.microsoft.com/office/powerpoint/2010/main" val="698422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9D6A9CE-ECB2-4085-ABAB-F710FDA28A1B}"/>
              </a:ext>
            </a:extLst>
          </p:cNvPr>
          <p:cNvSpPr>
            <a:spLocks noGrp="1"/>
          </p:cNvSpPr>
          <p:nvPr>
            <p:ph type="sldNum" sz="quarter" idx="12"/>
          </p:nvPr>
        </p:nvSpPr>
        <p:spPr/>
        <p:txBody>
          <a:bodyPr/>
          <a:lstStyle/>
          <a:p>
            <a:fld id="{917C3962-B272-494B-9B95-87BC565E81CE}" type="slidenum">
              <a:rPr lang="en-IN" smtClean="0"/>
              <a:t>11</a:t>
            </a:fld>
            <a:endParaRPr lang="en-IN"/>
          </a:p>
        </p:txBody>
      </p:sp>
      <p:sp>
        <p:nvSpPr>
          <p:cNvPr id="3" name="Title 2">
            <a:extLst>
              <a:ext uri="{FF2B5EF4-FFF2-40B4-BE49-F238E27FC236}">
                <a16:creationId xmlns:a16="http://schemas.microsoft.com/office/drawing/2014/main" id="{89CB8679-2964-4D2D-99D9-0E697660AEC7}"/>
              </a:ext>
            </a:extLst>
          </p:cNvPr>
          <p:cNvSpPr>
            <a:spLocks noGrp="1"/>
          </p:cNvSpPr>
          <p:nvPr>
            <p:ph type="title"/>
          </p:nvPr>
        </p:nvSpPr>
        <p:spPr/>
        <p:txBody>
          <a:bodyPr/>
          <a:lstStyle/>
          <a:p>
            <a:r>
              <a:rPr lang="en-IN" dirty="0"/>
              <a:t>Gradient Descent Method</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FDC02A8B-712A-4B9F-8A4B-1F49A546280A}"/>
                  </a:ext>
                </a:extLst>
              </p:cNvPr>
              <p:cNvSpPr txBox="1"/>
              <p:nvPr/>
            </p:nvSpPr>
            <p:spPr>
              <a:xfrm>
                <a:off x="2976239" y="1888270"/>
                <a:ext cx="6094520" cy="66588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IN" i="1" smtClean="0">
                              <a:latin typeface="Cambria Math" panose="02040503050406030204" pitchFamily="18" charset="0"/>
                              <a:ea typeface="Cambria Math" panose="02040503050406030204" pitchFamily="18" charset="0"/>
                            </a:rPr>
                          </m:ctrlPr>
                        </m:sSubPr>
                        <m:e>
                          <m:r>
                            <a:rPr lang="en-IN" i="1">
                              <a:latin typeface="Cambria Math" panose="02040503050406030204" pitchFamily="18" charset="0"/>
                              <a:ea typeface="Cambria Math" panose="02040503050406030204" pitchFamily="18" charset="0"/>
                            </a:rPr>
                            <m:t>𝛽</m:t>
                          </m:r>
                        </m:e>
                        <m:sub>
                          <m:r>
                            <a:rPr lang="en-IN" b="0" i="1" smtClean="0">
                              <a:latin typeface="Cambria Math" panose="02040503050406030204" pitchFamily="18" charset="0"/>
                              <a:ea typeface="Cambria Math" panose="02040503050406030204" pitchFamily="18" charset="0"/>
                            </a:rPr>
                            <m:t>𝑖</m:t>
                          </m:r>
                        </m:sub>
                      </m:sSub>
                      <m:r>
                        <a:rPr lang="en-IN" b="0" i="1" smtClean="0">
                          <a:latin typeface="Cambria Math" panose="02040503050406030204" pitchFamily="18" charset="0"/>
                        </a:rPr>
                        <m:t>=</m:t>
                      </m:r>
                      <m:sSub>
                        <m:sSubPr>
                          <m:ctrlPr>
                            <a:rPr lang="en-IN" i="1">
                              <a:latin typeface="Cambria Math" panose="02040503050406030204" pitchFamily="18" charset="0"/>
                              <a:ea typeface="Cambria Math" panose="02040503050406030204" pitchFamily="18" charset="0"/>
                            </a:rPr>
                          </m:ctrlPr>
                        </m:sSubPr>
                        <m:e>
                          <m:r>
                            <a:rPr lang="en-IN" i="1">
                              <a:latin typeface="Cambria Math" panose="02040503050406030204" pitchFamily="18" charset="0"/>
                              <a:ea typeface="Cambria Math" panose="02040503050406030204" pitchFamily="18" charset="0"/>
                            </a:rPr>
                            <m:t>𝛽</m:t>
                          </m:r>
                        </m:e>
                        <m:sub>
                          <m:r>
                            <a:rPr lang="en-IN" b="0" i="1" smtClean="0">
                              <a:latin typeface="Cambria Math" panose="02040503050406030204" pitchFamily="18" charset="0"/>
                              <a:ea typeface="Cambria Math" panose="02040503050406030204" pitchFamily="18" charset="0"/>
                            </a:rPr>
                            <m:t>𝑖</m:t>
                          </m:r>
                        </m:sub>
                      </m:sSub>
                      <m:r>
                        <a:rPr lang="en-IN" b="0" i="1" smtClean="0">
                          <a:latin typeface="Cambria Math" panose="02040503050406030204" pitchFamily="18" charset="0"/>
                        </a:rPr>
                        <m:t>− </m:t>
                      </m:r>
                      <m:r>
                        <a:rPr lang="en-IN" b="0" i="1" smtClean="0">
                          <a:latin typeface="Cambria Math" panose="02040503050406030204" pitchFamily="18" charset="0"/>
                          <a:ea typeface="Cambria Math" panose="02040503050406030204" pitchFamily="18" charset="0"/>
                        </a:rPr>
                        <m:t>𝜇</m:t>
                      </m:r>
                      <m:f>
                        <m:fPr>
                          <m:ctrlPr>
                            <a:rPr lang="en-IN" b="0" i="1" smtClean="0">
                              <a:latin typeface="Cambria Math" panose="02040503050406030204" pitchFamily="18" charset="0"/>
                              <a:ea typeface="Cambria Math" panose="02040503050406030204" pitchFamily="18" charset="0"/>
                            </a:rPr>
                          </m:ctrlPr>
                        </m:fPr>
                        <m:num>
                          <m:r>
                            <a:rPr lang="en-IN" i="1">
                              <a:latin typeface="Cambria Math" panose="02040503050406030204" pitchFamily="18" charset="0"/>
                              <a:ea typeface="Cambria Math" panose="02040503050406030204" pitchFamily="18" charset="0"/>
                            </a:rPr>
                            <m:t>𝜕</m:t>
                          </m:r>
                          <m:r>
                            <a:rPr lang="en-IN" b="0" i="1" smtClean="0">
                              <a:latin typeface="Cambria Math" panose="02040503050406030204" pitchFamily="18" charset="0"/>
                              <a:ea typeface="Cambria Math" panose="02040503050406030204" pitchFamily="18" charset="0"/>
                            </a:rPr>
                            <m:t>𝐶</m:t>
                          </m:r>
                        </m:num>
                        <m:den>
                          <m:r>
                            <a:rPr lang="en-IN" i="1">
                              <a:latin typeface="Cambria Math" panose="02040503050406030204" pitchFamily="18" charset="0"/>
                              <a:ea typeface="Cambria Math" panose="02040503050406030204" pitchFamily="18" charset="0"/>
                            </a:rPr>
                            <m:t>𝜕</m:t>
                          </m:r>
                          <m:sSub>
                            <m:sSubPr>
                              <m:ctrlPr>
                                <a:rPr lang="en-IN" i="1">
                                  <a:latin typeface="Cambria Math" panose="02040503050406030204" pitchFamily="18" charset="0"/>
                                  <a:ea typeface="Cambria Math" panose="02040503050406030204" pitchFamily="18" charset="0"/>
                                </a:rPr>
                              </m:ctrlPr>
                            </m:sSubPr>
                            <m:e>
                              <m:r>
                                <a:rPr lang="en-IN" i="1">
                                  <a:latin typeface="Cambria Math" panose="02040503050406030204" pitchFamily="18" charset="0"/>
                                  <a:ea typeface="Cambria Math" panose="02040503050406030204" pitchFamily="18" charset="0"/>
                                </a:rPr>
                                <m:t>𝛽</m:t>
                              </m:r>
                            </m:e>
                            <m:sub>
                              <m:r>
                                <a:rPr lang="en-IN" i="1">
                                  <a:latin typeface="Cambria Math" panose="02040503050406030204" pitchFamily="18" charset="0"/>
                                  <a:ea typeface="Cambria Math" panose="02040503050406030204" pitchFamily="18" charset="0"/>
                                </a:rPr>
                                <m:t>𝑖</m:t>
                              </m:r>
                            </m:sub>
                          </m:sSub>
                        </m:den>
                      </m:f>
                    </m:oMath>
                  </m:oMathPara>
                </a14:m>
                <a:endParaRPr lang="en-IN" dirty="0"/>
              </a:p>
            </p:txBody>
          </p:sp>
        </mc:Choice>
        <mc:Fallback>
          <p:sp>
            <p:nvSpPr>
              <p:cNvPr id="5" name="TextBox 4">
                <a:extLst>
                  <a:ext uri="{FF2B5EF4-FFF2-40B4-BE49-F238E27FC236}">
                    <a16:creationId xmlns:a16="http://schemas.microsoft.com/office/drawing/2014/main" id="{FDC02A8B-712A-4B9F-8A4B-1F49A546280A}"/>
                  </a:ext>
                </a:extLst>
              </p:cNvPr>
              <p:cNvSpPr txBox="1">
                <a:spLocks noRot="1" noChangeAspect="1" noMove="1" noResize="1" noEditPoints="1" noAdjustHandles="1" noChangeArrowheads="1" noChangeShapeType="1" noTextEdit="1"/>
              </p:cNvSpPr>
              <p:nvPr/>
            </p:nvSpPr>
            <p:spPr>
              <a:xfrm>
                <a:off x="2976239" y="1888270"/>
                <a:ext cx="6094520" cy="665888"/>
              </a:xfrm>
              <a:prstGeom prst="rect">
                <a:avLst/>
              </a:prstGeom>
              <a:blipFill>
                <a:blip r:embed="rId2"/>
                <a:stretch>
                  <a:fillRect/>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04D8D54D-6779-452A-8CA6-466F432B93E7}"/>
                  </a:ext>
                </a:extLst>
              </p:cNvPr>
              <p:cNvSpPr txBox="1"/>
              <p:nvPr/>
            </p:nvSpPr>
            <p:spPr>
              <a:xfrm>
                <a:off x="3515557" y="2554158"/>
                <a:ext cx="5211193" cy="923330"/>
              </a:xfrm>
              <a:prstGeom prst="rect">
                <a:avLst/>
              </a:prstGeom>
              <a:noFill/>
            </p:spPr>
            <p:txBody>
              <a:bodyPr wrap="square" rtlCol="0">
                <a:spAutoFit/>
              </a:bodyPr>
              <a:lstStyle/>
              <a:p>
                <a14:m>
                  <m:oMath xmlns:m="http://schemas.openxmlformats.org/officeDocument/2006/math">
                    <m:sSub>
                      <m:sSubPr>
                        <m:ctrlPr>
                          <a:rPr lang="en-IN" i="1" smtClean="0">
                            <a:latin typeface="Cambria Math" panose="02040503050406030204" pitchFamily="18" charset="0"/>
                            <a:ea typeface="Cambria Math" panose="02040503050406030204" pitchFamily="18" charset="0"/>
                          </a:rPr>
                        </m:ctrlPr>
                      </m:sSubPr>
                      <m:e>
                        <m:r>
                          <a:rPr lang="en-IN" i="1">
                            <a:latin typeface="Cambria Math" panose="02040503050406030204" pitchFamily="18" charset="0"/>
                            <a:ea typeface="Cambria Math" panose="02040503050406030204" pitchFamily="18" charset="0"/>
                          </a:rPr>
                          <m:t>𝛽</m:t>
                        </m:r>
                      </m:e>
                      <m:sub>
                        <m:r>
                          <a:rPr lang="en-IN" b="0" i="1" smtClean="0">
                            <a:latin typeface="Cambria Math" panose="02040503050406030204" pitchFamily="18" charset="0"/>
                            <a:ea typeface="Cambria Math" panose="02040503050406030204" pitchFamily="18" charset="0"/>
                          </a:rPr>
                          <m:t>𝑖</m:t>
                        </m:r>
                      </m:sub>
                    </m:sSub>
                    <m:r>
                      <a:rPr lang="en-IN" b="0" i="1" smtClean="0">
                        <a:latin typeface="Cambria Math" panose="02040503050406030204" pitchFamily="18" charset="0"/>
                        <a:ea typeface="Cambria Math" panose="02040503050406030204" pitchFamily="18" charset="0"/>
                      </a:rPr>
                      <m:t> </m:t>
                    </m:r>
                    <m:r>
                      <m:rPr>
                        <m:sty m:val="p"/>
                      </m:rPr>
                      <a:rPr lang="en-IN" b="0" i="0" smtClean="0">
                        <a:latin typeface="Cambria Math" panose="02040503050406030204" pitchFamily="18" charset="0"/>
                        <a:ea typeface="Cambria Math" panose="02040503050406030204" pitchFamily="18" charset="0"/>
                      </a:rPr>
                      <m:t>i</m:t>
                    </m:r>
                  </m:oMath>
                </a14:m>
                <a:r>
                  <a:rPr lang="en-IN" dirty="0">
                    <a:ea typeface="Cambria Math" panose="02040503050406030204" pitchFamily="18" charset="0"/>
                  </a:rPr>
                  <a:t>s the coefficient of some independent variable. </a:t>
                </a:r>
              </a:p>
              <a:p>
                <a:r>
                  <a:rPr lang="en-IN" dirty="0">
                    <a:ea typeface="Cambria Math" panose="02040503050406030204" pitchFamily="18" charset="0"/>
                  </a:rPr>
                  <a:t> </a:t>
                </a:r>
                <a14:m>
                  <m:oMath xmlns:m="http://schemas.openxmlformats.org/officeDocument/2006/math">
                    <m:r>
                      <a:rPr lang="en-IN" b="0" i="1" smtClean="0">
                        <a:latin typeface="Cambria Math" panose="02040503050406030204" pitchFamily="18" charset="0"/>
                        <a:ea typeface="Cambria Math" panose="02040503050406030204" pitchFamily="18" charset="0"/>
                      </a:rPr>
                      <m:t>𝜇</m:t>
                    </m:r>
                  </m:oMath>
                </a14:m>
                <a:r>
                  <a:rPr lang="en-IN" dirty="0"/>
                  <a:t> here is the learning rate / step size.</a:t>
                </a:r>
              </a:p>
              <a:p>
                <a:endParaRPr lang="en-IN" dirty="0"/>
              </a:p>
            </p:txBody>
          </p:sp>
        </mc:Choice>
        <mc:Fallback>
          <p:sp>
            <p:nvSpPr>
              <p:cNvPr id="6" name="TextBox 5">
                <a:extLst>
                  <a:ext uri="{FF2B5EF4-FFF2-40B4-BE49-F238E27FC236}">
                    <a16:creationId xmlns:a16="http://schemas.microsoft.com/office/drawing/2014/main" id="{04D8D54D-6779-452A-8CA6-466F432B93E7}"/>
                  </a:ext>
                </a:extLst>
              </p:cNvPr>
              <p:cNvSpPr txBox="1">
                <a:spLocks noRot="1" noChangeAspect="1" noMove="1" noResize="1" noEditPoints="1" noAdjustHandles="1" noChangeArrowheads="1" noChangeShapeType="1" noTextEdit="1"/>
              </p:cNvSpPr>
              <p:nvPr/>
            </p:nvSpPr>
            <p:spPr>
              <a:xfrm>
                <a:off x="3515557" y="2554158"/>
                <a:ext cx="5211193" cy="923330"/>
              </a:xfrm>
              <a:prstGeom prst="rect">
                <a:avLst/>
              </a:prstGeom>
              <a:blipFill>
                <a:blip r:embed="rId3"/>
                <a:stretch>
                  <a:fillRect l="-351" t="-3974"/>
                </a:stretch>
              </a:blipFill>
            </p:spPr>
            <p:txBody>
              <a:bodyPr/>
              <a:lstStyle/>
              <a:p>
                <a:r>
                  <a:rPr lang="en-IN">
                    <a:noFill/>
                  </a:rPr>
                  <a:t> </a:t>
                </a:r>
              </a:p>
            </p:txBody>
          </p:sp>
        </mc:Fallback>
      </mc:AlternateContent>
      <p:pic>
        <p:nvPicPr>
          <p:cNvPr id="8" name="Picture 7">
            <a:extLst>
              <a:ext uri="{FF2B5EF4-FFF2-40B4-BE49-F238E27FC236}">
                <a16:creationId xmlns:a16="http://schemas.microsoft.com/office/drawing/2014/main" id="{96309637-D285-4C39-AA3A-8411DE219F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6239" y="3220046"/>
            <a:ext cx="6065368" cy="3032684"/>
          </a:xfrm>
          <a:prstGeom prst="rect">
            <a:avLst/>
          </a:prstGeom>
        </p:spPr>
      </p:pic>
    </p:spTree>
    <p:extLst>
      <p:ext uri="{BB962C8B-B14F-4D97-AF65-F5344CB8AC3E}">
        <p14:creationId xmlns:p14="http://schemas.microsoft.com/office/powerpoint/2010/main" val="3107594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6B852-5C89-449A-A5AC-371F0891F386}"/>
              </a:ext>
            </a:extLst>
          </p:cNvPr>
          <p:cNvSpPr>
            <a:spLocks noGrp="1"/>
          </p:cNvSpPr>
          <p:nvPr>
            <p:ph type="title"/>
          </p:nvPr>
        </p:nvSpPr>
        <p:spPr/>
        <p:txBody>
          <a:bodyPr/>
          <a:lstStyle/>
          <a:p>
            <a:r>
              <a:rPr lang="en-IN" dirty="0"/>
              <a:t>Steepest Descent Method</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3E50518-A94A-47AB-97AD-F7A7676BA018}"/>
                  </a:ext>
                </a:extLst>
              </p:cNvPr>
              <p:cNvSpPr>
                <a:spLocks noGrp="1"/>
              </p:cNvSpPr>
              <p:nvPr>
                <p:ph idx="1"/>
              </p:nvPr>
            </p:nvSpPr>
            <p:spPr/>
            <p:txBody>
              <a:bodyPr/>
              <a:lstStyle/>
              <a:p>
                <a:pPr marL="0" indent="0">
                  <a:buNone/>
                </a:pPr>
                <a:r>
                  <a:rPr lang="en-US" dirty="0"/>
                  <a:t>Steepest descent is typically defined as a special case of gradient descent in which the learning rate </a:t>
                </a:r>
                <a14:m>
                  <m:oMath xmlns:m="http://schemas.openxmlformats.org/officeDocument/2006/math">
                    <m:r>
                      <a:rPr lang="en-IN" b="0" i="1" smtClean="0">
                        <a:latin typeface="Cambria Math" panose="02040503050406030204" pitchFamily="18" charset="0"/>
                        <a:ea typeface="Cambria Math" panose="02040503050406030204" pitchFamily="18" charset="0"/>
                      </a:rPr>
                      <m:t>𝜇</m:t>
                    </m:r>
                  </m:oMath>
                </a14:m>
                <a:r>
                  <a:rPr lang="en-US" dirty="0"/>
                  <a:t> is chosen such that it yields maximal gain along the negative gradient direction. The part of the algorithm that is concerned with determining </a:t>
                </a:r>
                <a14:m>
                  <m:oMath xmlns:m="http://schemas.openxmlformats.org/officeDocument/2006/math">
                    <m:r>
                      <a:rPr lang="en-IN" i="1">
                        <a:latin typeface="Cambria Math" panose="02040503050406030204" pitchFamily="18" charset="0"/>
                        <a:ea typeface="Cambria Math" panose="02040503050406030204" pitchFamily="18" charset="0"/>
                      </a:rPr>
                      <m:t>𝜇</m:t>
                    </m:r>
                  </m:oMath>
                </a14:m>
                <a:r>
                  <a:rPr lang="en-US" dirty="0"/>
                  <a:t> in each step is called line search. </a:t>
                </a:r>
              </a:p>
              <a:p>
                <a:pPr marL="0" indent="0">
                  <a:buNone/>
                </a:pPr>
                <a:r>
                  <a:rPr lang="en-US" dirty="0"/>
                  <a:t>Some algorithms which perform line searching are: -</a:t>
                </a:r>
              </a:p>
              <a:p>
                <a:pPr lvl="1"/>
                <a:r>
                  <a:rPr lang="en-US" dirty="0"/>
                  <a:t>Quadratic and Cubic interpolation.</a:t>
                </a:r>
              </a:p>
              <a:p>
                <a:pPr lvl="1"/>
                <a:r>
                  <a:rPr lang="en-US" dirty="0"/>
                  <a:t>Newton, Secant and Quasi Newton methods.</a:t>
                </a:r>
              </a:p>
              <a:p>
                <a:pPr lvl="1"/>
                <a:r>
                  <a:rPr lang="en-US" dirty="0"/>
                  <a:t>Analytical optimization.</a:t>
                </a:r>
              </a:p>
              <a:p>
                <a:pPr marL="0" indent="0">
                  <a:buNone/>
                </a:pPr>
                <a:endParaRPr lang="en-IN" dirty="0"/>
              </a:p>
            </p:txBody>
          </p:sp>
        </mc:Choice>
        <mc:Fallback>
          <p:sp>
            <p:nvSpPr>
              <p:cNvPr id="3" name="Content Placeholder 2">
                <a:extLst>
                  <a:ext uri="{FF2B5EF4-FFF2-40B4-BE49-F238E27FC236}">
                    <a16:creationId xmlns:a16="http://schemas.microsoft.com/office/drawing/2014/main" id="{C3E50518-A94A-47AB-97AD-F7A7676BA018}"/>
                  </a:ext>
                </a:extLst>
              </p:cNvPr>
              <p:cNvSpPr>
                <a:spLocks noGrp="1" noRot="1" noChangeAspect="1" noMove="1" noResize="1" noEditPoints="1" noAdjustHandles="1" noChangeArrowheads="1" noChangeShapeType="1" noTextEdit="1"/>
              </p:cNvSpPr>
              <p:nvPr>
                <p:ph idx="1"/>
              </p:nvPr>
            </p:nvSpPr>
            <p:spPr>
              <a:blipFill>
                <a:blip r:embed="rId2"/>
                <a:stretch>
                  <a:fillRect l="-174"/>
                </a:stretch>
              </a:blipFill>
            </p:spPr>
            <p:txBody>
              <a:bodyPr/>
              <a:lstStyle/>
              <a:p>
                <a:r>
                  <a:rPr lang="en-IN">
                    <a:noFill/>
                  </a:rPr>
                  <a:t> </a:t>
                </a:r>
              </a:p>
            </p:txBody>
          </p:sp>
        </mc:Fallback>
      </mc:AlternateContent>
      <p:sp>
        <p:nvSpPr>
          <p:cNvPr id="4" name="Slide Number Placeholder 3">
            <a:extLst>
              <a:ext uri="{FF2B5EF4-FFF2-40B4-BE49-F238E27FC236}">
                <a16:creationId xmlns:a16="http://schemas.microsoft.com/office/drawing/2014/main" id="{5C5E3C03-6269-4F48-A682-91AE18CE2C75}"/>
              </a:ext>
            </a:extLst>
          </p:cNvPr>
          <p:cNvSpPr>
            <a:spLocks noGrp="1"/>
          </p:cNvSpPr>
          <p:nvPr>
            <p:ph type="sldNum" sz="quarter" idx="12"/>
          </p:nvPr>
        </p:nvSpPr>
        <p:spPr/>
        <p:txBody>
          <a:bodyPr/>
          <a:lstStyle/>
          <a:p>
            <a:fld id="{917C3962-B272-494B-9B95-87BC565E81CE}" type="slidenum">
              <a:rPr lang="en-IN" smtClean="0"/>
              <a:t>12</a:t>
            </a:fld>
            <a:endParaRPr lang="en-IN"/>
          </a:p>
        </p:txBody>
      </p:sp>
    </p:spTree>
    <p:extLst>
      <p:ext uri="{BB962C8B-B14F-4D97-AF65-F5344CB8AC3E}">
        <p14:creationId xmlns:p14="http://schemas.microsoft.com/office/powerpoint/2010/main" val="2887938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F2F06-A517-4664-A5E0-1A56AFA2CE18}"/>
              </a:ext>
            </a:extLst>
          </p:cNvPr>
          <p:cNvSpPr>
            <a:spLocks noGrp="1"/>
          </p:cNvSpPr>
          <p:nvPr>
            <p:ph type="title"/>
          </p:nvPr>
        </p:nvSpPr>
        <p:spPr/>
        <p:txBody>
          <a:bodyPr>
            <a:normAutofit/>
          </a:bodyPr>
          <a:lstStyle/>
          <a:p>
            <a:r>
              <a:rPr lang="en-IN" dirty="0"/>
              <a:t>Adaptive Filter variables</a:t>
            </a:r>
          </a:p>
        </p:txBody>
      </p:sp>
      <p:sp>
        <p:nvSpPr>
          <p:cNvPr id="4" name="Slide Number Placeholder 3">
            <a:extLst>
              <a:ext uri="{FF2B5EF4-FFF2-40B4-BE49-F238E27FC236}">
                <a16:creationId xmlns:a16="http://schemas.microsoft.com/office/drawing/2014/main" id="{89A281DC-A23E-4611-9FB7-174CB55891BA}"/>
              </a:ext>
            </a:extLst>
          </p:cNvPr>
          <p:cNvSpPr>
            <a:spLocks noGrp="1"/>
          </p:cNvSpPr>
          <p:nvPr>
            <p:ph type="sldNum" sz="quarter" idx="12"/>
          </p:nvPr>
        </p:nvSpPr>
        <p:spPr/>
        <p:txBody>
          <a:bodyPr/>
          <a:lstStyle/>
          <a:p>
            <a:fld id="{917C3962-B272-494B-9B95-87BC565E81CE}" type="slidenum">
              <a:rPr lang="en-IN" smtClean="0"/>
              <a:t>13</a:t>
            </a:fld>
            <a:endParaRPr lang="en-IN"/>
          </a:p>
        </p:txBody>
      </p:sp>
      <p:pic>
        <p:nvPicPr>
          <p:cNvPr id="6" name="Picture 5">
            <a:extLst>
              <a:ext uri="{FF2B5EF4-FFF2-40B4-BE49-F238E27FC236}">
                <a16:creationId xmlns:a16="http://schemas.microsoft.com/office/drawing/2014/main" id="{13B88E41-0A99-45B6-BFE9-79899FACE8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252" y="2404998"/>
            <a:ext cx="4434840" cy="2598420"/>
          </a:xfrm>
          <a:prstGeom prst="rect">
            <a:avLst/>
          </a:prstGeom>
        </p:spPr>
      </p:pic>
      <p:pic>
        <p:nvPicPr>
          <p:cNvPr id="8" name="Picture 7">
            <a:extLst>
              <a:ext uri="{FF2B5EF4-FFF2-40B4-BE49-F238E27FC236}">
                <a16:creationId xmlns:a16="http://schemas.microsoft.com/office/drawing/2014/main" id="{090B584A-6476-499D-8396-3B1B5C6F64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6738" y="2404998"/>
            <a:ext cx="3784779" cy="457200"/>
          </a:xfrm>
          <a:prstGeom prst="rect">
            <a:avLst/>
          </a:prstGeom>
        </p:spPr>
      </p:pic>
      <p:pic>
        <p:nvPicPr>
          <p:cNvPr id="10" name="Picture 9">
            <a:extLst>
              <a:ext uri="{FF2B5EF4-FFF2-40B4-BE49-F238E27FC236}">
                <a16:creationId xmlns:a16="http://schemas.microsoft.com/office/drawing/2014/main" id="{5BBD695B-7F43-4B9C-BECE-577C46F1A9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6738" y="2961526"/>
            <a:ext cx="5570220" cy="1950720"/>
          </a:xfrm>
          <a:prstGeom prst="rect">
            <a:avLst/>
          </a:prstGeom>
        </p:spPr>
      </p:pic>
    </p:spTree>
    <p:extLst>
      <p:ext uri="{BB962C8B-B14F-4D97-AF65-F5344CB8AC3E}">
        <p14:creationId xmlns:p14="http://schemas.microsoft.com/office/powerpoint/2010/main" val="1788659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36957-4504-4641-BE27-E2F8B38AE9A3}"/>
              </a:ext>
            </a:extLst>
          </p:cNvPr>
          <p:cNvSpPr>
            <a:spLocks noGrp="1"/>
          </p:cNvSpPr>
          <p:nvPr>
            <p:ph type="title"/>
          </p:nvPr>
        </p:nvSpPr>
        <p:spPr/>
        <p:txBody>
          <a:bodyPr/>
          <a:lstStyle/>
          <a:p>
            <a:r>
              <a:rPr lang="en-IN" dirty="0"/>
              <a:t>Least Mean Squared (LMS) Algorithm</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81061C4-FFD3-4B73-B88F-08FC1D548939}"/>
                  </a:ext>
                </a:extLst>
              </p:cNvPr>
              <p:cNvSpPr>
                <a:spLocks noGrp="1"/>
              </p:cNvSpPr>
              <p:nvPr>
                <p:ph idx="1"/>
              </p:nvPr>
            </p:nvSpPr>
            <p:spPr/>
            <p:txBody>
              <a:bodyPr/>
              <a:lstStyle/>
              <a:p>
                <a:pPr marL="0" indent="0">
                  <a:buNone/>
                </a:pPr>
                <a:r>
                  <a:rPr lang="en-US" b="0" i="0" dirty="0">
                    <a:solidFill>
                      <a:srgbClr val="202122"/>
                    </a:solidFill>
                    <a:effectLst/>
                    <a:latin typeface="Arial" panose="020B0604020202020204" pitchFamily="34" charset="0"/>
                  </a:rPr>
                  <a:t>It is a stochastic gradient descent method in that the filter is only adapted based on the error at the current time.</a:t>
                </a:r>
              </a:p>
              <a:p>
                <a:pPr marL="0" indent="0">
                  <a:buNone/>
                </a:pPr>
                <a:r>
                  <a:rPr lang="en-US" dirty="0">
                    <a:solidFill>
                      <a:srgbClr val="202122"/>
                    </a:solidFill>
                    <a:latin typeface="Arial" panose="020B0604020202020204" pitchFamily="34" charset="0"/>
                  </a:rPr>
                  <a:t>In steepest descent method, our cost function was </a:t>
                </a:r>
                <a14:m>
                  <m:oMath xmlns:m="http://schemas.openxmlformats.org/officeDocument/2006/math">
                    <m:r>
                      <m:rPr>
                        <m:sty m:val="p"/>
                      </m:rPr>
                      <a:rPr lang="en-IN" b="0" i="0" smtClean="0">
                        <a:solidFill>
                          <a:srgbClr val="202122"/>
                        </a:solidFill>
                        <a:latin typeface="Cambria Math" panose="02040503050406030204" pitchFamily="18" charset="0"/>
                      </a:rPr>
                      <m:t>E</m:t>
                    </m:r>
                    <m:d>
                      <m:dPr>
                        <m:begChr m:val="{"/>
                        <m:endChr m:val="}"/>
                        <m:ctrlPr>
                          <a:rPr lang="en-US" i="1" smtClean="0">
                            <a:solidFill>
                              <a:srgbClr val="202122"/>
                            </a:solidFill>
                            <a:latin typeface="Cambria Math" panose="02040503050406030204" pitchFamily="18" charset="0"/>
                          </a:rPr>
                        </m:ctrlPr>
                      </m:dPr>
                      <m:e>
                        <m:sSup>
                          <m:sSupPr>
                            <m:ctrlPr>
                              <a:rPr lang="en-US" i="1" smtClean="0">
                                <a:solidFill>
                                  <a:srgbClr val="202122"/>
                                </a:solidFill>
                                <a:latin typeface="Cambria Math" panose="02040503050406030204" pitchFamily="18" charset="0"/>
                              </a:rPr>
                            </m:ctrlPr>
                          </m:sSupPr>
                          <m:e>
                            <m:d>
                              <m:dPr>
                                <m:begChr m:val="|"/>
                                <m:endChr m:val="|"/>
                                <m:ctrlPr>
                                  <a:rPr lang="en-US" i="1">
                                    <a:solidFill>
                                      <a:srgbClr val="202122"/>
                                    </a:solidFill>
                                    <a:latin typeface="Cambria Math" panose="02040503050406030204" pitchFamily="18" charset="0"/>
                                  </a:rPr>
                                </m:ctrlPr>
                              </m:dPr>
                              <m:e>
                                <m:r>
                                  <a:rPr lang="en-IN" i="1">
                                    <a:solidFill>
                                      <a:srgbClr val="202122"/>
                                    </a:solidFill>
                                    <a:latin typeface="Cambria Math" panose="02040503050406030204" pitchFamily="18" charset="0"/>
                                  </a:rPr>
                                  <m:t>𝑒</m:t>
                                </m:r>
                                <m:r>
                                  <a:rPr lang="en-IN" i="1">
                                    <a:solidFill>
                                      <a:srgbClr val="202122"/>
                                    </a:solidFill>
                                    <a:latin typeface="Cambria Math" panose="02040503050406030204" pitchFamily="18" charset="0"/>
                                  </a:rPr>
                                  <m:t>(</m:t>
                                </m:r>
                                <m:r>
                                  <a:rPr lang="en-IN" i="1">
                                    <a:solidFill>
                                      <a:srgbClr val="202122"/>
                                    </a:solidFill>
                                    <a:latin typeface="Cambria Math" panose="02040503050406030204" pitchFamily="18" charset="0"/>
                                  </a:rPr>
                                  <m:t>𝑛</m:t>
                                </m:r>
                                <m:r>
                                  <a:rPr lang="en-IN" i="1">
                                    <a:solidFill>
                                      <a:srgbClr val="202122"/>
                                    </a:solidFill>
                                    <a:latin typeface="Cambria Math" panose="02040503050406030204" pitchFamily="18" charset="0"/>
                                  </a:rPr>
                                  <m:t>)</m:t>
                                </m:r>
                              </m:e>
                            </m:d>
                          </m:e>
                          <m:sup>
                            <m:r>
                              <a:rPr lang="en-IN" b="0" i="1" smtClean="0">
                                <a:solidFill>
                                  <a:srgbClr val="202122"/>
                                </a:solidFill>
                                <a:latin typeface="Cambria Math" panose="02040503050406030204" pitchFamily="18" charset="0"/>
                              </a:rPr>
                              <m:t>2</m:t>
                            </m:r>
                          </m:sup>
                        </m:sSup>
                      </m:e>
                    </m:d>
                  </m:oMath>
                </a14:m>
                <a:endParaRPr lang="en-IN" dirty="0"/>
              </a:p>
              <a:p>
                <a:pPr marL="0" indent="0">
                  <a:buNone/>
                </a:pPr>
                <a:r>
                  <a:rPr lang="en-IN" dirty="0"/>
                  <a:t>In LMS, we use an approximate method for carrying out steepest descent method, and we approximate our cost function to be </a:t>
                </a:r>
                <a14:m>
                  <m:oMath xmlns:m="http://schemas.openxmlformats.org/officeDocument/2006/math">
                    <m:sSup>
                      <m:sSupPr>
                        <m:ctrlPr>
                          <a:rPr lang="en-US" i="1" smtClean="0">
                            <a:solidFill>
                              <a:srgbClr val="202122"/>
                            </a:solidFill>
                            <a:latin typeface="Cambria Math" panose="02040503050406030204" pitchFamily="18" charset="0"/>
                          </a:rPr>
                        </m:ctrlPr>
                      </m:sSupPr>
                      <m:e>
                        <m:d>
                          <m:dPr>
                            <m:begChr m:val="|"/>
                            <m:endChr m:val="|"/>
                            <m:ctrlPr>
                              <a:rPr lang="en-US" i="1">
                                <a:solidFill>
                                  <a:srgbClr val="202122"/>
                                </a:solidFill>
                                <a:latin typeface="Cambria Math" panose="02040503050406030204" pitchFamily="18" charset="0"/>
                              </a:rPr>
                            </m:ctrlPr>
                          </m:dPr>
                          <m:e>
                            <m:r>
                              <a:rPr lang="en-IN" i="1">
                                <a:solidFill>
                                  <a:srgbClr val="202122"/>
                                </a:solidFill>
                                <a:latin typeface="Cambria Math" panose="02040503050406030204" pitchFamily="18" charset="0"/>
                              </a:rPr>
                              <m:t>𝑒</m:t>
                            </m:r>
                            <m:r>
                              <a:rPr lang="en-IN" i="1">
                                <a:solidFill>
                                  <a:srgbClr val="202122"/>
                                </a:solidFill>
                                <a:latin typeface="Cambria Math" panose="02040503050406030204" pitchFamily="18" charset="0"/>
                              </a:rPr>
                              <m:t>(</m:t>
                            </m:r>
                            <m:r>
                              <a:rPr lang="en-IN" i="1">
                                <a:solidFill>
                                  <a:srgbClr val="202122"/>
                                </a:solidFill>
                                <a:latin typeface="Cambria Math" panose="02040503050406030204" pitchFamily="18" charset="0"/>
                              </a:rPr>
                              <m:t>𝑛</m:t>
                            </m:r>
                            <m:r>
                              <a:rPr lang="en-IN" i="1">
                                <a:solidFill>
                                  <a:srgbClr val="202122"/>
                                </a:solidFill>
                                <a:latin typeface="Cambria Math" panose="02040503050406030204" pitchFamily="18" charset="0"/>
                              </a:rPr>
                              <m:t>)</m:t>
                            </m:r>
                          </m:e>
                        </m:d>
                      </m:e>
                      <m:sup>
                        <m:r>
                          <a:rPr lang="en-IN" b="0" i="1" smtClean="0">
                            <a:solidFill>
                              <a:srgbClr val="202122"/>
                            </a:solidFill>
                            <a:latin typeface="Cambria Math" panose="02040503050406030204" pitchFamily="18" charset="0"/>
                          </a:rPr>
                          <m:t>2</m:t>
                        </m:r>
                      </m:sup>
                    </m:sSup>
                  </m:oMath>
                </a14:m>
                <a:endParaRPr lang="en-IN" dirty="0"/>
              </a:p>
              <a:p>
                <a:pPr marL="0" indent="0">
                  <a:buNone/>
                </a:pPr>
                <a:r>
                  <a:rPr lang="en-IN" dirty="0"/>
                  <a:t>Ultimately, our recursive update function equation is: -</a:t>
                </a:r>
              </a:p>
              <a:p>
                <a:pPr marL="0" indent="0">
                  <a:buNone/>
                </a:pPr>
                <a:endParaRPr lang="en-IN" dirty="0"/>
              </a:p>
              <a:p>
                <a:pPr marL="0" indent="0">
                  <a:buNone/>
                </a:pPr>
                <a:r>
                  <a:rPr lang="en-IN" dirty="0"/>
                  <a:t>LMS is very fast and efficient to compute and is very simple to implement as it only needs delay and multiplier blocks and also does not require complex statistical analysis and quantities as in steepest descent method.</a:t>
                </a:r>
              </a:p>
              <a:p>
                <a:pPr marL="0" indent="0">
                  <a:buNone/>
                </a:pPr>
                <a:r>
                  <a:rPr lang="en-IN" dirty="0"/>
                  <a:t>LMS has slow convergence.</a:t>
                </a:r>
              </a:p>
            </p:txBody>
          </p:sp>
        </mc:Choice>
        <mc:Fallback>
          <p:sp>
            <p:nvSpPr>
              <p:cNvPr id="3" name="Content Placeholder 2">
                <a:extLst>
                  <a:ext uri="{FF2B5EF4-FFF2-40B4-BE49-F238E27FC236}">
                    <a16:creationId xmlns:a16="http://schemas.microsoft.com/office/drawing/2014/main" id="{A81061C4-FFD3-4B73-B88F-08FC1D548939}"/>
                  </a:ext>
                </a:extLst>
              </p:cNvPr>
              <p:cNvSpPr>
                <a:spLocks noGrp="1" noRot="1" noChangeAspect="1" noMove="1" noResize="1" noEditPoints="1" noAdjustHandles="1" noChangeArrowheads="1" noChangeShapeType="1" noTextEdit="1"/>
              </p:cNvSpPr>
              <p:nvPr>
                <p:ph idx="1"/>
              </p:nvPr>
            </p:nvSpPr>
            <p:spPr>
              <a:blipFill>
                <a:blip r:embed="rId2"/>
                <a:stretch>
                  <a:fillRect l="-174"/>
                </a:stretch>
              </a:blipFill>
            </p:spPr>
            <p:txBody>
              <a:bodyPr/>
              <a:lstStyle/>
              <a:p>
                <a:r>
                  <a:rPr lang="en-IN">
                    <a:noFill/>
                  </a:rPr>
                  <a:t> </a:t>
                </a:r>
              </a:p>
            </p:txBody>
          </p:sp>
        </mc:Fallback>
      </mc:AlternateContent>
      <p:sp>
        <p:nvSpPr>
          <p:cNvPr id="4" name="Slide Number Placeholder 3">
            <a:extLst>
              <a:ext uri="{FF2B5EF4-FFF2-40B4-BE49-F238E27FC236}">
                <a16:creationId xmlns:a16="http://schemas.microsoft.com/office/drawing/2014/main" id="{328ED80C-93A8-4BE3-8A4D-230AFC04106D}"/>
              </a:ext>
            </a:extLst>
          </p:cNvPr>
          <p:cNvSpPr>
            <a:spLocks noGrp="1"/>
          </p:cNvSpPr>
          <p:nvPr>
            <p:ph type="sldNum" sz="quarter" idx="12"/>
          </p:nvPr>
        </p:nvSpPr>
        <p:spPr/>
        <p:txBody>
          <a:bodyPr/>
          <a:lstStyle/>
          <a:p>
            <a:fld id="{917C3962-B272-494B-9B95-87BC565E81CE}" type="slidenum">
              <a:rPr lang="en-IN" smtClean="0"/>
              <a:t>14</a:t>
            </a:fld>
            <a:endParaRPr lang="en-IN"/>
          </a:p>
        </p:txBody>
      </p:sp>
      <p:pic>
        <p:nvPicPr>
          <p:cNvPr id="6" name="Picture 5">
            <a:extLst>
              <a:ext uri="{FF2B5EF4-FFF2-40B4-BE49-F238E27FC236}">
                <a16:creationId xmlns:a16="http://schemas.microsoft.com/office/drawing/2014/main" id="{D32858E9-5D55-4FD0-8EB1-5E83C7BDB5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2302" y="3875611"/>
            <a:ext cx="2499360" cy="312420"/>
          </a:xfrm>
          <a:prstGeom prst="rect">
            <a:avLst/>
          </a:prstGeom>
        </p:spPr>
      </p:pic>
    </p:spTree>
    <p:extLst>
      <p:ext uri="{BB962C8B-B14F-4D97-AF65-F5344CB8AC3E}">
        <p14:creationId xmlns:p14="http://schemas.microsoft.com/office/powerpoint/2010/main" val="7147590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C8C79-C4A7-4309-9B4A-E155288C9144}"/>
              </a:ext>
            </a:extLst>
          </p:cNvPr>
          <p:cNvSpPr>
            <a:spLocks noGrp="1"/>
          </p:cNvSpPr>
          <p:nvPr>
            <p:ph type="title"/>
          </p:nvPr>
        </p:nvSpPr>
        <p:spPr/>
        <p:txBody>
          <a:bodyPr>
            <a:normAutofit fontScale="90000"/>
          </a:bodyPr>
          <a:lstStyle/>
          <a:p>
            <a:r>
              <a:rPr lang="en-IN" dirty="0"/>
              <a:t>Recursive Least Squared (RLS) Algorithm</a:t>
            </a:r>
          </a:p>
        </p:txBody>
      </p:sp>
      <p:sp>
        <p:nvSpPr>
          <p:cNvPr id="3" name="Content Placeholder 2">
            <a:extLst>
              <a:ext uri="{FF2B5EF4-FFF2-40B4-BE49-F238E27FC236}">
                <a16:creationId xmlns:a16="http://schemas.microsoft.com/office/drawing/2014/main" id="{55C0509F-3F04-4C98-9E9A-8EC45EABB5BC}"/>
              </a:ext>
            </a:extLst>
          </p:cNvPr>
          <p:cNvSpPr>
            <a:spLocks noGrp="1"/>
          </p:cNvSpPr>
          <p:nvPr>
            <p:ph idx="1"/>
          </p:nvPr>
        </p:nvSpPr>
        <p:spPr/>
        <p:txBody>
          <a:bodyPr/>
          <a:lstStyle/>
          <a:p>
            <a:pPr marL="0" indent="0">
              <a:buNone/>
            </a:pPr>
            <a:r>
              <a:rPr lang="en-US" b="0" i="0" dirty="0">
                <a:solidFill>
                  <a:srgbClr val="202122"/>
                </a:solidFill>
                <a:effectLst/>
                <a:latin typeface="Arial" panose="020B0604020202020204" pitchFamily="34" charset="0"/>
              </a:rPr>
              <a:t>RLS is an </a:t>
            </a:r>
            <a:r>
              <a:rPr lang="en-US" dirty="0">
                <a:solidFill>
                  <a:srgbClr val="202122"/>
                </a:solidFill>
                <a:latin typeface="Arial" panose="020B0604020202020204" pitchFamily="34" charset="0"/>
              </a:rPr>
              <a:t>adaptive filter </a:t>
            </a:r>
            <a:r>
              <a:rPr lang="en-US" b="0" i="0" dirty="0">
                <a:solidFill>
                  <a:srgbClr val="202122"/>
                </a:solidFill>
                <a:effectLst/>
                <a:latin typeface="Arial" panose="020B0604020202020204" pitchFamily="34" charset="0"/>
              </a:rPr>
              <a:t>algorithm that recursively finds the coefficients that minimize a</a:t>
            </a:r>
            <a:r>
              <a:rPr lang="en-US" dirty="0">
                <a:solidFill>
                  <a:srgbClr val="202122"/>
                </a:solidFill>
                <a:latin typeface="Arial" panose="020B0604020202020204" pitchFamily="34" charset="0"/>
              </a:rPr>
              <a:t> weighted linear least squares cost function </a:t>
            </a:r>
            <a:r>
              <a:rPr lang="en-US" b="0" i="0" dirty="0">
                <a:solidFill>
                  <a:srgbClr val="202122"/>
                </a:solidFill>
                <a:effectLst/>
                <a:latin typeface="Arial" panose="020B0604020202020204" pitchFamily="34" charset="0"/>
              </a:rPr>
              <a:t>relating to the input signals. This approach is in contrast to other algorithms such as LMS, that aim to reduce the mean square error.</a:t>
            </a:r>
          </a:p>
          <a:p>
            <a:pPr marL="0" indent="0">
              <a:buNone/>
            </a:pPr>
            <a:r>
              <a:rPr lang="en-US" b="0" i="0" dirty="0">
                <a:solidFill>
                  <a:srgbClr val="202122"/>
                </a:solidFill>
                <a:effectLst/>
                <a:latin typeface="Arial" panose="020B0604020202020204" pitchFamily="34" charset="0"/>
              </a:rPr>
              <a:t>The updated cost function is: -</a:t>
            </a:r>
          </a:p>
          <a:p>
            <a:pPr marL="0" indent="0">
              <a:buNone/>
            </a:pPr>
            <a:endParaRPr lang="en-US" b="0" i="0" dirty="0">
              <a:solidFill>
                <a:srgbClr val="202122"/>
              </a:solidFill>
              <a:effectLst/>
              <a:latin typeface="Arial" panose="020B0604020202020204" pitchFamily="34" charset="0"/>
            </a:endParaRPr>
          </a:p>
          <a:p>
            <a:pPr marL="0" indent="0">
              <a:buNone/>
            </a:pPr>
            <a:endParaRPr lang="en-US" dirty="0">
              <a:solidFill>
                <a:srgbClr val="202122"/>
              </a:solidFill>
              <a:latin typeface="Arial" panose="020B0604020202020204" pitchFamily="34" charset="0"/>
            </a:endParaRPr>
          </a:p>
          <a:p>
            <a:pPr marL="0" indent="0">
              <a:buNone/>
            </a:pPr>
            <a:r>
              <a:rPr lang="en-US" dirty="0">
                <a:solidFill>
                  <a:srgbClr val="202122"/>
                </a:solidFill>
                <a:latin typeface="Arial" panose="020B0604020202020204" pitchFamily="34" charset="0"/>
              </a:rPr>
              <a:t>RLS has the highest capacity for noise cancellation, and also has the fastest convergence.</a:t>
            </a:r>
          </a:p>
          <a:p>
            <a:pPr marL="0" indent="0">
              <a:buNone/>
            </a:pPr>
            <a:r>
              <a:rPr lang="en-US" dirty="0">
                <a:solidFill>
                  <a:srgbClr val="202122"/>
                </a:solidFill>
                <a:latin typeface="Arial" panose="020B0604020202020204" pitchFamily="34" charset="0"/>
              </a:rPr>
              <a:t>RLS however requires a lot of complex statistical analysis tools and quantities as well as electronic hardware.</a:t>
            </a:r>
            <a:endParaRPr lang="en-IN" dirty="0"/>
          </a:p>
        </p:txBody>
      </p:sp>
      <p:sp>
        <p:nvSpPr>
          <p:cNvPr id="4" name="Slide Number Placeholder 3">
            <a:extLst>
              <a:ext uri="{FF2B5EF4-FFF2-40B4-BE49-F238E27FC236}">
                <a16:creationId xmlns:a16="http://schemas.microsoft.com/office/drawing/2014/main" id="{5D15BF42-F6F1-4F96-968D-E34E475C057A}"/>
              </a:ext>
            </a:extLst>
          </p:cNvPr>
          <p:cNvSpPr>
            <a:spLocks noGrp="1"/>
          </p:cNvSpPr>
          <p:nvPr>
            <p:ph type="sldNum" sz="quarter" idx="12"/>
          </p:nvPr>
        </p:nvSpPr>
        <p:spPr/>
        <p:txBody>
          <a:bodyPr/>
          <a:lstStyle/>
          <a:p>
            <a:fld id="{917C3962-B272-494B-9B95-87BC565E81CE}" type="slidenum">
              <a:rPr lang="en-IN" smtClean="0"/>
              <a:t>15</a:t>
            </a:fld>
            <a:endParaRPr lang="en-IN"/>
          </a:p>
        </p:txBody>
      </p:sp>
      <p:pic>
        <p:nvPicPr>
          <p:cNvPr id="7" name="Picture 6">
            <a:extLst>
              <a:ext uri="{FF2B5EF4-FFF2-40B4-BE49-F238E27FC236}">
                <a16:creationId xmlns:a16="http://schemas.microsoft.com/office/drawing/2014/main" id="{64F99FFD-5861-4CEE-9785-67302E4179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7854" y="3093096"/>
            <a:ext cx="2236292" cy="671808"/>
          </a:xfrm>
          <a:prstGeom prst="rect">
            <a:avLst/>
          </a:prstGeom>
        </p:spPr>
      </p:pic>
    </p:spTree>
    <p:extLst>
      <p:ext uri="{BB962C8B-B14F-4D97-AF65-F5344CB8AC3E}">
        <p14:creationId xmlns:p14="http://schemas.microsoft.com/office/powerpoint/2010/main" val="10949558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05F63A-16E3-4D41-AA64-103AFC761B07}"/>
              </a:ext>
            </a:extLst>
          </p:cNvPr>
          <p:cNvSpPr>
            <a:spLocks noGrp="1"/>
          </p:cNvSpPr>
          <p:nvPr>
            <p:ph type="sldNum" sz="quarter" idx="12"/>
          </p:nvPr>
        </p:nvSpPr>
        <p:spPr/>
        <p:txBody>
          <a:bodyPr/>
          <a:lstStyle/>
          <a:p>
            <a:fld id="{917C3962-B272-494B-9B95-87BC565E81CE}" type="slidenum">
              <a:rPr lang="en-IN" smtClean="0"/>
              <a:t>16</a:t>
            </a:fld>
            <a:endParaRPr lang="en-IN"/>
          </a:p>
        </p:txBody>
      </p:sp>
      <p:grpSp>
        <p:nvGrpSpPr>
          <p:cNvPr id="9" name="Group 8">
            <a:extLst>
              <a:ext uri="{FF2B5EF4-FFF2-40B4-BE49-F238E27FC236}">
                <a16:creationId xmlns:a16="http://schemas.microsoft.com/office/drawing/2014/main" id="{CA9F4835-41FF-4D05-8C36-17B5FAB81999}"/>
              </a:ext>
            </a:extLst>
          </p:cNvPr>
          <p:cNvGrpSpPr/>
          <p:nvPr/>
        </p:nvGrpSpPr>
        <p:grpSpPr>
          <a:xfrm>
            <a:off x="410243" y="1406186"/>
            <a:ext cx="5220935" cy="3668498"/>
            <a:chOff x="410243" y="1406186"/>
            <a:chExt cx="5220935" cy="3668498"/>
          </a:xfrm>
        </p:grpSpPr>
        <p:pic>
          <p:nvPicPr>
            <p:cNvPr id="4" name="Picture 3">
              <a:extLst>
                <a:ext uri="{FF2B5EF4-FFF2-40B4-BE49-F238E27FC236}">
                  <a16:creationId xmlns:a16="http://schemas.microsoft.com/office/drawing/2014/main" id="{ED5BA134-4C03-491F-86D1-49F28DF7F7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243" y="1406186"/>
              <a:ext cx="5220935" cy="3236835"/>
            </a:xfrm>
            <a:prstGeom prst="rect">
              <a:avLst/>
            </a:prstGeom>
          </p:spPr>
        </p:pic>
        <p:sp>
          <p:nvSpPr>
            <p:cNvPr id="7" name="TextBox 6">
              <a:extLst>
                <a:ext uri="{FF2B5EF4-FFF2-40B4-BE49-F238E27FC236}">
                  <a16:creationId xmlns:a16="http://schemas.microsoft.com/office/drawing/2014/main" id="{9DDBCC8C-DF41-44D3-9841-5927965DEFFE}"/>
                </a:ext>
              </a:extLst>
            </p:cNvPr>
            <p:cNvSpPr txBox="1"/>
            <p:nvPr/>
          </p:nvSpPr>
          <p:spPr>
            <a:xfrm>
              <a:off x="1505590" y="4705352"/>
              <a:ext cx="3030244" cy="369332"/>
            </a:xfrm>
            <a:prstGeom prst="rect">
              <a:avLst/>
            </a:prstGeom>
            <a:noFill/>
          </p:spPr>
          <p:txBody>
            <a:bodyPr wrap="square" rtlCol="0">
              <a:spAutoFit/>
            </a:bodyPr>
            <a:lstStyle/>
            <a:p>
              <a:r>
                <a:rPr lang="en-IN" dirty="0"/>
                <a:t>Rate of Convergence of LMS</a:t>
              </a:r>
            </a:p>
          </p:txBody>
        </p:sp>
      </p:grpSp>
      <p:grpSp>
        <p:nvGrpSpPr>
          <p:cNvPr id="10" name="Group 9">
            <a:extLst>
              <a:ext uri="{FF2B5EF4-FFF2-40B4-BE49-F238E27FC236}">
                <a16:creationId xmlns:a16="http://schemas.microsoft.com/office/drawing/2014/main" id="{48D785F7-6979-4AAE-8099-3F3D7E2816F1}"/>
              </a:ext>
            </a:extLst>
          </p:cNvPr>
          <p:cNvGrpSpPr/>
          <p:nvPr/>
        </p:nvGrpSpPr>
        <p:grpSpPr>
          <a:xfrm>
            <a:off x="6560822" y="1352730"/>
            <a:ext cx="5148825" cy="3721954"/>
            <a:chOff x="6560822" y="1352730"/>
            <a:chExt cx="5220935" cy="3821186"/>
          </a:xfrm>
        </p:grpSpPr>
        <p:pic>
          <p:nvPicPr>
            <p:cNvPr id="6" name="Picture 5">
              <a:extLst>
                <a:ext uri="{FF2B5EF4-FFF2-40B4-BE49-F238E27FC236}">
                  <a16:creationId xmlns:a16="http://schemas.microsoft.com/office/drawing/2014/main" id="{0C5F5B21-BE2C-4C61-A4D0-974542230A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822" y="1352730"/>
              <a:ext cx="5220935" cy="3343745"/>
            </a:xfrm>
            <a:prstGeom prst="rect">
              <a:avLst/>
            </a:prstGeom>
          </p:spPr>
        </p:pic>
        <p:sp>
          <p:nvSpPr>
            <p:cNvPr id="8" name="TextBox 7">
              <a:extLst>
                <a:ext uri="{FF2B5EF4-FFF2-40B4-BE49-F238E27FC236}">
                  <a16:creationId xmlns:a16="http://schemas.microsoft.com/office/drawing/2014/main" id="{01642C9E-1D29-45AD-9DEC-FB3A8F0EDA7D}"/>
                </a:ext>
              </a:extLst>
            </p:cNvPr>
            <p:cNvSpPr txBox="1"/>
            <p:nvPr/>
          </p:nvSpPr>
          <p:spPr>
            <a:xfrm>
              <a:off x="7656167" y="4804584"/>
              <a:ext cx="3030244" cy="369332"/>
            </a:xfrm>
            <a:prstGeom prst="rect">
              <a:avLst/>
            </a:prstGeom>
            <a:noFill/>
          </p:spPr>
          <p:txBody>
            <a:bodyPr wrap="square" rtlCol="0">
              <a:spAutoFit/>
            </a:bodyPr>
            <a:lstStyle/>
            <a:p>
              <a:r>
                <a:rPr lang="en-IN" dirty="0"/>
                <a:t>Rate of Convergence of RLS</a:t>
              </a:r>
            </a:p>
          </p:txBody>
        </p:sp>
      </p:grpSp>
    </p:spTree>
    <p:extLst>
      <p:ext uri="{BB962C8B-B14F-4D97-AF65-F5344CB8AC3E}">
        <p14:creationId xmlns:p14="http://schemas.microsoft.com/office/powerpoint/2010/main" val="581494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2A15-E335-43EE-A512-4B3F9C82077D}"/>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D39046F8-EFB6-4CEE-A774-B0E76BEDC776}"/>
              </a:ext>
            </a:extLst>
          </p:cNvPr>
          <p:cNvSpPr>
            <a:spLocks noGrp="1"/>
          </p:cNvSpPr>
          <p:nvPr>
            <p:ph idx="1"/>
          </p:nvPr>
        </p:nvSpPr>
        <p:spPr/>
        <p:txBody>
          <a:bodyPr/>
          <a:lstStyle/>
          <a:p>
            <a:r>
              <a:rPr lang="en-IN" dirty="0"/>
              <a:t>To deal with real life, non-stationary and dynamic data, Adaptive filters and technologies need to be used and it cannot be substituted.</a:t>
            </a:r>
          </a:p>
          <a:p>
            <a:r>
              <a:rPr lang="en-IN" dirty="0"/>
              <a:t>Future applications in the medical, communication fields etc.</a:t>
            </a:r>
          </a:p>
          <a:p>
            <a:r>
              <a:rPr lang="en-IN" dirty="0"/>
              <a:t>Computational complexity of the most accurate algorithms is very high, A lot of scope lies in optimising the algorithms and increasing its accuracy and decreasing the hardware and </a:t>
            </a:r>
            <a:r>
              <a:rPr lang="en-IN"/>
              <a:t>statistical complexity. </a:t>
            </a:r>
            <a:endParaRPr lang="en-IN" dirty="0"/>
          </a:p>
        </p:txBody>
      </p:sp>
      <p:sp>
        <p:nvSpPr>
          <p:cNvPr id="4" name="Slide Number Placeholder 3">
            <a:extLst>
              <a:ext uri="{FF2B5EF4-FFF2-40B4-BE49-F238E27FC236}">
                <a16:creationId xmlns:a16="http://schemas.microsoft.com/office/drawing/2014/main" id="{A7265462-D704-4317-9F2C-9BA60E47352B}"/>
              </a:ext>
            </a:extLst>
          </p:cNvPr>
          <p:cNvSpPr>
            <a:spLocks noGrp="1"/>
          </p:cNvSpPr>
          <p:nvPr>
            <p:ph type="sldNum" sz="quarter" idx="12"/>
          </p:nvPr>
        </p:nvSpPr>
        <p:spPr/>
        <p:txBody>
          <a:bodyPr/>
          <a:lstStyle/>
          <a:p>
            <a:fld id="{917C3962-B272-494B-9B95-87BC565E81CE}" type="slidenum">
              <a:rPr lang="en-IN" smtClean="0"/>
              <a:t>17</a:t>
            </a:fld>
            <a:endParaRPr lang="en-IN"/>
          </a:p>
        </p:txBody>
      </p:sp>
    </p:spTree>
    <p:extLst>
      <p:ext uri="{BB962C8B-B14F-4D97-AF65-F5344CB8AC3E}">
        <p14:creationId xmlns:p14="http://schemas.microsoft.com/office/powerpoint/2010/main" val="12998783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3A2D803-BEA0-4474-9553-E0F243CE6B38}"/>
              </a:ext>
            </a:extLst>
          </p:cNvPr>
          <p:cNvSpPr>
            <a:spLocks noGrp="1"/>
          </p:cNvSpPr>
          <p:nvPr>
            <p:ph type="sldNum" sz="quarter" idx="12"/>
          </p:nvPr>
        </p:nvSpPr>
        <p:spPr/>
        <p:txBody>
          <a:bodyPr/>
          <a:lstStyle/>
          <a:p>
            <a:fld id="{917C3962-B272-494B-9B95-87BC565E81CE}" type="slidenum">
              <a:rPr lang="en-IN" smtClean="0"/>
              <a:t>18</a:t>
            </a:fld>
            <a:endParaRPr lang="en-IN"/>
          </a:p>
        </p:txBody>
      </p:sp>
      <p:sp>
        <p:nvSpPr>
          <p:cNvPr id="3" name="Rectangle 2">
            <a:extLst>
              <a:ext uri="{FF2B5EF4-FFF2-40B4-BE49-F238E27FC236}">
                <a16:creationId xmlns:a16="http://schemas.microsoft.com/office/drawing/2014/main" id="{F660F8C8-403D-4731-8BF2-41A7AC4D08D4}"/>
              </a:ext>
            </a:extLst>
          </p:cNvPr>
          <p:cNvSpPr/>
          <p:nvPr/>
        </p:nvSpPr>
        <p:spPr>
          <a:xfrm>
            <a:off x="0" y="4599709"/>
            <a:ext cx="12192000" cy="22582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ore Sans C 45 Regular" panose="020B0603030302020204" pitchFamily="34" charset="0"/>
            </a:endParaRPr>
          </a:p>
        </p:txBody>
      </p:sp>
      <p:grpSp>
        <p:nvGrpSpPr>
          <p:cNvPr id="4" name="Group 3">
            <a:extLst>
              <a:ext uri="{FF2B5EF4-FFF2-40B4-BE49-F238E27FC236}">
                <a16:creationId xmlns:a16="http://schemas.microsoft.com/office/drawing/2014/main" id="{1B1031B1-6429-49AE-8223-76A4EF5EB5BE}"/>
              </a:ext>
            </a:extLst>
          </p:cNvPr>
          <p:cNvGrpSpPr/>
          <p:nvPr/>
        </p:nvGrpSpPr>
        <p:grpSpPr>
          <a:xfrm>
            <a:off x="991926" y="5122535"/>
            <a:ext cx="8456530" cy="1220428"/>
            <a:chOff x="1189206" y="4703095"/>
            <a:chExt cx="8456530" cy="1220428"/>
          </a:xfrm>
        </p:grpSpPr>
        <p:pic>
          <p:nvPicPr>
            <p:cNvPr id="5" name="Picture 4">
              <a:extLst>
                <a:ext uri="{FF2B5EF4-FFF2-40B4-BE49-F238E27FC236}">
                  <a16:creationId xmlns:a16="http://schemas.microsoft.com/office/drawing/2014/main" id="{48AAC4E6-5742-4A8C-A468-0434D2355A3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88286" y="4770195"/>
              <a:ext cx="254872" cy="254872"/>
            </a:xfrm>
            <a:prstGeom prst="rect">
              <a:avLst/>
            </a:prstGeom>
          </p:spPr>
        </p:pic>
        <p:sp>
          <p:nvSpPr>
            <p:cNvPr id="6" name="Rectangle 5">
              <a:extLst>
                <a:ext uri="{FF2B5EF4-FFF2-40B4-BE49-F238E27FC236}">
                  <a16:creationId xmlns:a16="http://schemas.microsoft.com/office/drawing/2014/main" id="{07BF074D-0A0A-4D19-9BA7-A325D80975A0}"/>
                </a:ext>
              </a:extLst>
            </p:cNvPr>
            <p:cNvSpPr/>
            <p:nvPr/>
          </p:nvSpPr>
          <p:spPr>
            <a:xfrm>
              <a:off x="1548231" y="4730873"/>
              <a:ext cx="3241080"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hlinkClick r:id="rId3">
                    <a:extLst>
                      <a:ext uri="{A12FA001-AC4F-418D-AE19-62706E023703}">
                        <ahyp:hlinkClr xmlns:ahyp="http://schemas.microsoft.com/office/drawing/2018/hyperlinkcolor" val="tx"/>
                      </a:ext>
                    </a:extLst>
                  </a:hlinkClick>
                </a:rPr>
                <a:t>https://www.facebook.com/IIITBofficial/</a:t>
              </a:r>
              <a:r>
                <a:rPr lang="en-US" sz="1200" dirty="0">
                  <a:solidFill>
                    <a:schemeClr val="accent1">
                      <a:lumMod val="75000"/>
                    </a:schemeClr>
                  </a:solidFill>
                  <a:latin typeface="Core Sans C 45 Regular" panose="020B0603030302020204" pitchFamily="34" charset="0"/>
                </a:rPr>
                <a:t> </a:t>
              </a:r>
            </a:p>
          </p:txBody>
        </p:sp>
        <p:sp>
          <p:nvSpPr>
            <p:cNvPr id="7" name="Rectangle 6">
              <a:extLst>
                <a:ext uri="{FF2B5EF4-FFF2-40B4-BE49-F238E27FC236}">
                  <a16:creationId xmlns:a16="http://schemas.microsoft.com/office/drawing/2014/main" id="{21761A78-F75F-41DF-8911-1498EEFB28AB}"/>
                </a:ext>
              </a:extLst>
            </p:cNvPr>
            <p:cNvSpPr/>
            <p:nvPr/>
          </p:nvSpPr>
          <p:spPr>
            <a:xfrm>
              <a:off x="6296751" y="4703095"/>
              <a:ext cx="2585388"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hlinkClick r:id="rId4">
                    <a:extLst>
                      <a:ext uri="{A12FA001-AC4F-418D-AE19-62706E023703}">
                        <ahyp:hlinkClr xmlns:ahyp="http://schemas.microsoft.com/office/drawing/2018/hyperlinkcolor" val="tx"/>
                      </a:ext>
                    </a:extLst>
                  </a:hlinkClick>
                </a:rPr>
                <a:t>https://twitter.com/IIITB_official</a:t>
              </a:r>
              <a:endParaRPr lang="en-US" sz="1200" dirty="0">
                <a:solidFill>
                  <a:schemeClr val="accent1">
                    <a:lumMod val="75000"/>
                  </a:schemeClr>
                </a:solidFill>
                <a:latin typeface="Core Sans C 45 Regular" panose="020B0603030302020204" pitchFamily="34" charset="0"/>
              </a:endParaRPr>
            </a:p>
          </p:txBody>
        </p:sp>
        <p:sp>
          <p:nvSpPr>
            <p:cNvPr id="8" name="Rectangle 7">
              <a:extLst>
                <a:ext uri="{FF2B5EF4-FFF2-40B4-BE49-F238E27FC236}">
                  <a16:creationId xmlns:a16="http://schemas.microsoft.com/office/drawing/2014/main" id="{F323F839-A891-489E-B707-CDD631D7E58B}"/>
                </a:ext>
              </a:extLst>
            </p:cNvPr>
            <p:cNvSpPr/>
            <p:nvPr/>
          </p:nvSpPr>
          <p:spPr>
            <a:xfrm>
              <a:off x="1499604" y="5158634"/>
              <a:ext cx="3868816"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rPr>
                <a:t> </a:t>
              </a:r>
              <a:r>
                <a:rPr lang="en-US" sz="1200" dirty="0">
                  <a:solidFill>
                    <a:schemeClr val="accent1">
                      <a:lumMod val="75000"/>
                    </a:schemeClr>
                  </a:solidFill>
                  <a:latin typeface="Core Sans C 45 Regular" panose="020B0603030302020204" pitchFamily="34" charset="0"/>
                  <a:hlinkClick r:id="rId5">
                    <a:extLst>
                      <a:ext uri="{A12FA001-AC4F-418D-AE19-62706E023703}">
                        <ahyp:hlinkClr xmlns:ahyp="http://schemas.microsoft.com/office/drawing/2018/hyperlinkcolor" val="tx"/>
                      </a:ext>
                    </a:extLst>
                  </a:hlinkClick>
                </a:rPr>
                <a:t>https://www.linkedin.com/school/iiit-bangalore/</a:t>
              </a:r>
              <a:endParaRPr lang="en-US" sz="1200" dirty="0">
                <a:solidFill>
                  <a:schemeClr val="accent1">
                    <a:lumMod val="75000"/>
                  </a:schemeClr>
                </a:solidFill>
                <a:latin typeface="Core Sans C 45 Regular" panose="020B0603030302020204" pitchFamily="34" charset="0"/>
              </a:endParaRPr>
            </a:p>
          </p:txBody>
        </p:sp>
        <p:sp>
          <p:nvSpPr>
            <p:cNvPr id="9" name="Rectangle 8">
              <a:extLst>
                <a:ext uri="{FF2B5EF4-FFF2-40B4-BE49-F238E27FC236}">
                  <a16:creationId xmlns:a16="http://schemas.microsoft.com/office/drawing/2014/main" id="{15B6B827-0DCC-4692-B5F8-45BA25577405}"/>
                </a:ext>
              </a:extLst>
            </p:cNvPr>
            <p:cNvSpPr/>
            <p:nvPr/>
          </p:nvSpPr>
          <p:spPr>
            <a:xfrm>
              <a:off x="6293280" y="5164723"/>
              <a:ext cx="3352456"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hlinkClick r:id="rId6">
                    <a:extLst>
                      <a:ext uri="{A12FA001-AC4F-418D-AE19-62706E023703}">
                        <ahyp:hlinkClr xmlns:ahyp="http://schemas.microsoft.com/office/drawing/2018/hyperlinkcolor" val="tx"/>
                      </a:ext>
                    </a:extLst>
                  </a:hlinkClick>
                </a:rPr>
                <a:t>https://www.youtube.com/user/iiitbmedia</a:t>
              </a:r>
              <a:endParaRPr lang="en-US" sz="1200" dirty="0">
                <a:solidFill>
                  <a:schemeClr val="accent1">
                    <a:lumMod val="75000"/>
                  </a:schemeClr>
                </a:solidFill>
                <a:latin typeface="Core Sans C 45 Regular" panose="020B0603030302020204" pitchFamily="34" charset="0"/>
              </a:endParaRPr>
            </a:p>
          </p:txBody>
        </p:sp>
        <p:pic>
          <p:nvPicPr>
            <p:cNvPr id="10" name="Picture 3" descr="C:\Users\MEDIA CENTER\Desktop\instagram-logos-png-images-free-download-2.png">
              <a:extLst>
                <a:ext uri="{FF2B5EF4-FFF2-40B4-BE49-F238E27FC236}">
                  <a16:creationId xmlns:a16="http://schemas.microsoft.com/office/drawing/2014/main" id="{95218132-89BC-47F7-91BD-51166ED94AD8}"/>
                </a:ext>
              </a:extLst>
            </p:cNvPr>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1280400" y="5652589"/>
              <a:ext cx="270934" cy="270934"/>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29C70BA9-7137-44D0-9122-6A401FEDA912}"/>
                </a:ext>
              </a:extLst>
            </p:cNvPr>
            <p:cNvSpPr/>
            <p:nvPr/>
          </p:nvSpPr>
          <p:spPr>
            <a:xfrm>
              <a:off x="1583028" y="5580812"/>
              <a:ext cx="3300647"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hlinkClick r:id="rId8">
                    <a:extLst>
                      <a:ext uri="{A12FA001-AC4F-418D-AE19-62706E023703}">
                        <ahyp:hlinkClr xmlns:ahyp="http://schemas.microsoft.com/office/drawing/2018/hyperlinkcolor" val="tx"/>
                      </a:ext>
                    </a:extLst>
                  </a:hlinkClick>
                </a:rPr>
                <a:t>https://www.instagram.com/iiitb_official/</a:t>
              </a:r>
              <a:endParaRPr lang="en-US" sz="1200" dirty="0">
                <a:solidFill>
                  <a:schemeClr val="accent1">
                    <a:lumMod val="75000"/>
                  </a:schemeClr>
                </a:solidFill>
                <a:latin typeface="Core Sans C 45 Regular" panose="020B0603030302020204" pitchFamily="34" charset="0"/>
              </a:endParaRPr>
            </a:p>
          </p:txBody>
        </p:sp>
        <p:pic>
          <p:nvPicPr>
            <p:cNvPr id="12" name="Picture 4" descr="C:\Users\MEDIA CENTER\Desktop\hd-youtube-logo-png-transparent-background-20.png">
              <a:extLst>
                <a:ext uri="{FF2B5EF4-FFF2-40B4-BE49-F238E27FC236}">
                  <a16:creationId xmlns:a16="http://schemas.microsoft.com/office/drawing/2014/main" id="{1961945D-184E-42BA-8750-0B0CF854EFEF}"/>
                </a:ext>
              </a:extLst>
            </p:cNvPr>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5985420" y="5192565"/>
              <a:ext cx="349251" cy="34925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5" descr="C:\Users\MEDIA CENTER\Desktop\twitter_PNG3.png">
              <a:extLst>
                <a:ext uri="{FF2B5EF4-FFF2-40B4-BE49-F238E27FC236}">
                  <a16:creationId xmlns:a16="http://schemas.microsoft.com/office/drawing/2014/main" id="{3B31BD2D-DE7B-4EBF-BE4B-70F6418DB1F7}"/>
                </a:ext>
              </a:extLst>
            </p:cNvPr>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a:off x="5984714" y="4748949"/>
              <a:ext cx="375885" cy="37588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C:\Users\MEDIA CENTER\Desktop\Popular_Social_Media-22-512 (1).png">
              <a:extLst>
                <a:ext uri="{FF2B5EF4-FFF2-40B4-BE49-F238E27FC236}">
                  <a16:creationId xmlns:a16="http://schemas.microsoft.com/office/drawing/2014/main" id="{B1ABBE1D-3535-4330-B70B-783908E6813A}"/>
                </a:ext>
              </a:extLst>
            </p:cNvPr>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1189206" y="5141061"/>
              <a:ext cx="469195" cy="469195"/>
            </a:xfrm>
            <a:prstGeom prst="rect">
              <a:avLst/>
            </a:prstGeom>
            <a:noFill/>
            <a:extLst>
              <a:ext uri="{909E8E84-426E-40DD-AFC4-6F175D3DCCD1}">
                <a14:hiddenFill xmlns:a14="http://schemas.microsoft.com/office/drawing/2010/main">
                  <a:solidFill>
                    <a:srgbClr val="FFFFFF"/>
                  </a:solidFill>
                </a14:hiddenFill>
              </a:ext>
            </a:extLst>
          </p:spPr>
        </p:pic>
      </p:grpSp>
      <p:pic>
        <p:nvPicPr>
          <p:cNvPr id="15" name="Picture 14">
            <a:extLst>
              <a:ext uri="{FF2B5EF4-FFF2-40B4-BE49-F238E27FC236}">
                <a16:creationId xmlns:a16="http://schemas.microsoft.com/office/drawing/2014/main" id="{532DAA26-0879-46F7-BF44-F1DC6D9CA6CD}"/>
              </a:ext>
            </a:extLst>
          </p:cNvPr>
          <p:cNvPicPr>
            <a:picLocks noChangeAspect="1"/>
          </p:cNvPicPr>
          <p:nvPr/>
        </p:nvPicPr>
        <p:blipFill rotWithShape="1">
          <a:blip r:embed="rId12">
            <a:extLst>
              <a:ext uri="{28A0092B-C50C-407E-A947-70E740481C1C}">
                <a14:useLocalDpi xmlns:a14="http://schemas.microsoft.com/office/drawing/2010/main"/>
              </a:ext>
            </a:extLst>
          </a:blip>
          <a:srcRect/>
          <a:stretch/>
        </p:blipFill>
        <p:spPr>
          <a:xfrm>
            <a:off x="10121300" y="5122535"/>
            <a:ext cx="1196762" cy="1196762"/>
          </a:xfrm>
          <a:prstGeom prst="rect">
            <a:avLst/>
          </a:prstGeom>
        </p:spPr>
      </p:pic>
      <p:pic>
        <p:nvPicPr>
          <p:cNvPr id="16" name="Picture 15">
            <a:extLst>
              <a:ext uri="{FF2B5EF4-FFF2-40B4-BE49-F238E27FC236}">
                <a16:creationId xmlns:a16="http://schemas.microsoft.com/office/drawing/2014/main" id="{03B6E76D-CC18-4344-8E31-F87E6ADE375D}"/>
              </a:ext>
            </a:extLst>
          </p:cNvPr>
          <p:cNvPicPr>
            <a:picLocks noChangeAspect="1"/>
          </p:cNvPicPr>
          <p:nvPr/>
        </p:nvPicPr>
        <p:blipFill rotWithShape="1">
          <a:blip r:embed="rId13">
            <a:extLst>
              <a:ext uri="{28A0092B-C50C-407E-A947-70E740481C1C}">
                <a14:useLocalDpi xmlns:a14="http://schemas.microsoft.com/office/drawing/2010/main"/>
              </a:ext>
            </a:extLst>
          </a:blip>
          <a:srcRect/>
          <a:stretch/>
        </p:blipFill>
        <p:spPr>
          <a:xfrm>
            <a:off x="6330793" y="819021"/>
            <a:ext cx="4987269" cy="3455216"/>
          </a:xfrm>
          <a:prstGeom prst="rect">
            <a:avLst/>
          </a:prstGeom>
          <a:ln>
            <a:noFill/>
          </a:ln>
          <a:effectLst/>
        </p:spPr>
      </p:pic>
      <p:pic>
        <p:nvPicPr>
          <p:cNvPr id="17" name="Picture 4" descr="Image result for IIITB logo">
            <a:extLst>
              <a:ext uri="{FF2B5EF4-FFF2-40B4-BE49-F238E27FC236}">
                <a16:creationId xmlns:a16="http://schemas.microsoft.com/office/drawing/2014/main" id="{FBD8A537-070D-4B3A-AA8F-B9959A690EBF}"/>
              </a:ext>
            </a:extLst>
          </p:cNvPr>
          <p:cNvPicPr>
            <a:picLocks noChangeAspect="1" noChangeArrowheads="1"/>
          </p:cNvPicPr>
          <p:nvPr/>
        </p:nvPicPr>
        <p:blipFill>
          <a:blip r:embed="rId14" cstate="print">
            <a:extLst>
              <a:ext uri="{28A0092B-C50C-407E-A947-70E740481C1C}">
                <a14:useLocalDpi xmlns:a14="http://schemas.microsoft.com/office/drawing/2010/main"/>
              </a:ext>
            </a:extLst>
          </a:blip>
          <a:srcRect/>
          <a:stretch>
            <a:fillRect/>
          </a:stretch>
        </p:blipFill>
        <p:spPr bwMode="auto">
          <a:xfrm>
            <a:off x="3054234" y="885344"/>
            <a:ext cx="1166784" cy="96757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2ED8FD8A-D72D-48D0-8657-511B38BA2E5B}"/>
              </a:ext>
            </a:extLst>
          </p:cNvPr>
          <p:cNvSpPr txBox="1"/>
          <p:nvPr/>
        </p:nvSpPr>
        <p:spPr>
          <a:xfrm>
            <a:off x="885563" y="2075479"/>
            <a:ext cx="5277756" cy="2062103"/>
          </a:xfrm>
          <a:prstGeom prst="rect">
            <a:avLst/>
          </a:prstGeom>
          <a:noFill/>
        </p:spPr>
        <p:txBody>
          <a:bodyPr wrap="square" rtlCol="0">
            <a:spAutoFit/>
          </a:bodyPr>
          <a:lstStyle/>
          <a:p>
            <a:pPr algn="ctr"/>
            <a:r>
              <a:rPr lang="en-IN" sz="2000" b="1" dirty="0">
                <a:latin typeface="Core Sans C 75 ExtraBold" panose="020B0603030302020204" pitchFamily="34" charset="0"/>
                <a:cs typeface="Segoe UI" panose="020B0502040204020203" pitchFamily="34" charset="0"/>
              </a:rPr>
              <a:t>International Institute of Information Technology Bangalore</a:t>
            </a:r>
          </a:p>
          <a:p>
            <a:pPr algn="ctr"/>
            <a:endParaRPr lang="en-IN" sz="1600" dirty="0">
              <a:latin typeface="Core Sans C 45 Regular" panose="020B0603030302020204" pitchFamily="34" charset="0"/>
              <a:cs typeface="Segoe UI" panose="020B0502040204020203" pitchFamily="34" charset="0"/>
            </a:endParaRPr>
          </a:p>
          <a:p>
            <a:pPr algn="ctr">
              <a:lnSpc>
                <a:spcPct val="150000"/>
              </a:lnSpc>
            </a:pPr>
            <a:r>
              <a:rPr lang="en-IN" sz="1600" dirty="0">
                <a:latin typeface="Core Sans C 45 Regular" panose="020B0603030302020204" pitchFamily="34" charset="0"/>
                <a:cs typeface="Segoe UI" panose="020B0502040204020203" pitchFamily="34" charset="0"/>
              </a:rPr>
              <a:t>26/C, Electronics City, </a:t>
            </a:r>
            <a:r>
              <a:rPr lang="en-IN" sz="1600" dirty="0" err="1">
                <a:latin typeface="Core Sans C 45 Regular" panose="020B0603030302020204" pitchFamily="34" charset="0"/>
                <a:cs typeface="Segoe UI" panose="020B0502040204020203" pitchFamily="34" charset="0"/>
              </a:rPr>
              <a:t>Hosur</a:t>
            </a:r>
            <a:r>
              <a:rPr lang="en-IN" sz="1600" dirty="0">
                <a:latin typeface="Core Sans C 45 Regular" panose="020B0603030302020204" pitchFamily="34" charset="0"/>
                <a:cs typeface="Segoe UI" panose="020B0502040204020203" pitchFamily="34" charset="0"/>
              </a:rPr>
              <a:t> Road, </a:t>
            </a:r>
          </a:p>
          <a:p>
            <a:pPr algn="ctr">
              <a:lnSpc>
                <a:spcPct val="150000"/>
              </a:lnSpc>
            </a:pPr>
            <a:r>
              <a:rPr lang="en-IN" sz="1600" dirty="0">
                <a:latin typeface="Core Sans C 45 Regular" panose="020B0603030302020204" pitchFamily="34" charset="0"/>
                <a:cs typeface="Segoe UI" panose="020B0502040204020203" pitchFamily="34" charset="0"/>
              </a:rPr>
              <a:t>Bengaluru – 560 100, Karnataka, India</a:t>
            </a:r>
          </a:p>
          <a:p>
            <a:pPr algn="ctr">
              <a:lnSpc>
                <a:spcPct val="150000"/>
              </a:lnSpc>
            </a:pPr>
            <a:r>
              <a:rPr lang="en-IN" sz="1600" dirty="0">
                <a:latin typeface="Core Sans C 45 Regular" panose="020B0603030302020204" pitchFamily="34" charset="0"/>
                <a:cs typeface="Segoe UI" panose="020B0502040204020203" pitchFamily="34" charset="0"/>
                <a:hlinkClick r:id="rId15"/>
              </a:rPr>
              <a:t>www.iiitb.ac.in</a:t>
            </a:r>
            <a:r>
              <a:rPr lang="en-IN" sz="1600" dirty="0">
                <a:latin typeface="Core Sans C 45 Regular" panose="020B0603030302020204" pitchFamily="34" charset="0"/>
                <a:cs typeface="Segoe UI" panose="020B0502040204020203" pitchFamily="34" charset="0"/>
              </a:rPr>
              <a:t> </a:t>
            </a:r>
          </a:p>
        </p:txBody>
      </p:sp>
    </p:spTree>
    <p:extLst>
      <p:ext uri="{BB962C8B-B14F-4D97-AF65-F5344CB8AC3E}">
        <p14:creationId xmlns:p14="http://schemas.microsoft.com/office/powerpoint/2010/main" val="2299850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1ACBC-83B5-4C74-ADB8-4144956D865C}"/>
              </a:ext>
            </a:extLst>
          </p:cNvPr>
          <p:cNvSpPr>
            <a:spLocks noGrp="1"/>
          </p:cNvSpPr>
          <p:nvPr>
            <p:ph type="title"/>
          </p:nvPr>
        </p:nvSpPr>
        <p:spPr/>
        <p:txBody>
          <a:bodyPr/>
          <a:lstStyle/>
          <a:p>
            <a:r>
              <a:rPr lang="en-IN" dirty="0"/>
              <a:t>Contents: -</a:t>
            </a:r>
          </a:p>
        </p:txBody>
      </p:sp>
      <p:sp>
        <p:nvSpPr>
          <p:cNvPr id="3" name="Content Placeholder 2">
            <a:extLst>
              <a:ext uri="{FF2B5EF4-FFF2-40B4-BE49-F238E27FC236}">
                <a16:creationId xmlns:a16="http://schemas.microsoft.com/office/drawing/2014/main" id="{6E615389-15C1-4A69-93CF-B793E91540F4}"/>
              </a:ext>
            </a:extLst>
          </p:cNvPr>
          <p:cNvSpPr>
            <a:spLocks noGrp="1"/>
          </p:cNvSpPr>
          <p:nvPr>
            <p:ph idx="1"/>
          </p:nvPr>
        </p:nvSpPr>
        <p:spPr>
          <a:xfrm>
            <a:off x="907026" y="1734774"/>
            <a:ext cx="10515600" cy="4104120"/>
          </a:xfrm>
        </p:spPr>
        <p:txBody>
          <a:bodyPr/>
          <a:lstStyle/>
          <a:p>
            <a:r>
              <a:rPr lang="en-IN" dirty="0"/>
              <a:t>Introduction: - </a:t>
            </a:r>
          </a:p>
          <a:p>
            <a:pPr lvl="1"/>
            <a:r>
              <a:rPr lang="en-IN" dirty="0"/>
              <a:t>The gist and need for Adaptive signal processing</a:t>
            </a:r>
          </a:p>
          <a:p>
            <a:pPr lvl="1"/>
            <a:r>
              <a:rPr lang="en-IN" dirty="0"/>
              <a:t>Wiener filter and Adaptive filters.</a:t>
            </a:r>
          </a:p>
          <a:p>
            <a:pPr lvl="1"/>
            <a:r>
              <a:rPr lang="en-IN" dirty="0"/>
              <a:t>Applications of adaptive filters.</a:t>
            </a:r>
          </a:p>
          <a:p>
            <a:r>
              <a:rPr lang="en-IN" dirty="0"/>
              <a:t>Adaptive Filter Algorithms: -</a:t>
            </a:r>
          </a:p>
          <a:p>
            <a:pPr lvl="1"/>
            <a:r>
              <a:rPr lang="en-IN" dirty="0"/>
              <a:t>Introduction to prediction modelling and algorithmic approach.</a:t>
            </a:r>
          </a:p>
          <a:p>
            <a:pPr lvl="1"/>
            <a:r>
              <a:rPr lang="en-IN" dirty="0"/>
              <a:t>Gradient Descent and Steep gradient descent.</a:t>
            </a:r>
          </a:p>
          <a:p>
            <a:pPr lvl="1"/>
            <a:r>
              <a:rPr lang="en-IN" dirty="0"/>
              <a:t>Least Mean Squared (LMS) algorithm.</a:t>
            </a:r>
          </a:p>
          <a:p>
            <a:pPr lvl="1"/>
            <a:r>
              <a:rPr lang="en-IN" dirty="0"/>
              <a:t>Recursive Least Squared (RLS) algorithm.</a:t>
            </a:r>
          </a:p>
          <a:p>
            <a:r>
              <a:rPr lang="en-IN" dirty="0"/>
              <a:t>Conclusion</a:t>
            </a:r>
          </a:p>
          <a:p>
            <a:endParaRPr lang="en-IN" dirty="0"/>
          </a:p>
          <a:p>
            <a:pPr marL="457200" lvl="1" indent="0">
              <a:buNone/>
            </a:pPr>
            <a:endParaRPr lang="en-IN" dirty="0"/>
          </a:p>
          <a:p>
            <a:pPr lvl="1"/>
            <a:endParaRPr lang="en-IN" dirty="0"/>
          </a:p>
          <a:p>
            <a:endParaRPr lang="en-IN" dirty="0"/>
          </a:p>
        </p:txBody>
      </p:sp>
      <p:sp>
        <p:nvSpPr>
          <p:cNvPr id="4" name="Slide Number Placeholder 3">
            <a:extLst>
              <a:ext uri="{FF2B5EF4-FFF2-40B4-BE49-F238E27FC236}">
                <a16:creationId xmlns:a16="http://schemas.microsoft.com/office/drawing/2014/main" id="{7584855A-342B-4B73-860B-A0F5B197CCF9}"/>
              </a:ext>
            </a:extLst>
          </p:cNvPr>
          <p:cNvSpPr>
            <a:spLocks noGrp="1"/>
          </p:cNvSpPr>
          <p:nvPr>
            <p:ph type="sldNum" sz="quarter" idx="12"/>
          </p:nvPr>
        </p:nvSpPr>
        <p:spPr/>
        <p:txBody>
          <a:bodyPr/>
          <a:lstStyle/>
          <a:p>
            <a:fld id="{917C3962-B272-494B-9B95-87BC565E81CE}" type="slidenum">
              <a:rPr lang="en-IN" smtClean="0"/>
              <a:t>2</a:t>
            </a:fld>
            <a:endParaRPr lang="en-IN"/>
          </a:p>
        </p:txBody>
      </p:sp>
    </p:spTree>
    <p:extLst>
      <p:ext uri="{BB962C8B-B14F-4D97-AF65-F5344CB8AC3E}">
        <p14:creationId xmlns:p14="http://schemas.microsoft.com/office/powerpoint/2010/main" val="122647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2CE9-074C-41FB-8DF2-BE429E7754F0}"/>
              </a:ext>
            </a:extLst>
          </p:cNvPr>
          <p:cNvSpPr>
            <a:spLocks noGrp="1"/>
          </p:cNvSpPr>
          <p:nvPr>
            <p:ph type="title"/>
          </p:nvPr>
        </p:nvSpPr>
        <p:spPr/>
        <p:txBody>
          <a:bodyPr>
            <a:normAutofit fontScale="90000"/>
          </a:bodyPr>
          <a:lstStyle/>
          <a:p>
            <a:r>
              <a:rPr lang="en-IN" dirty="0"/>
              <a:t>So what is Adaptive Signal Processing?</a:t>
            </a:r>
          </a:p>
        </p:txBody>
      </p:sp>
      <p:sp>
        <p:nvSpPr>
          <p:cNvPr id="3" name="Content Placeholder 2">
            <a:extLst>
              <a:ext uri="{FF2B5EF4-FFF2-40B4-BE49-F238E27FC236}">
                <a16:creationId xmlns:a16="http://schemas.microsoft.com/office/drawing/2014/main" id="{3E203B11-BDE2-4F79-B7BC-75DF36B8AE03}"/>
              </a:ext>
            </a:extLst>
          </p:cNvPr>
          <p:cNvSpPr>
            <a:spLocks noGrp="1"/>
          </p:cNvSpPr>
          <p:nvPr>
            <p:ph idx="1"/>
          </p:nvPr>
        </p:nvSpPr>
        <p:spPr/>
        <p:txBody>
          <a:bodyPr/>
          <a:lstStyle/>
          <a:p>
            <a:r>
              <a:rPr lang="en-IN" dirty="0"/>
              <a:t>It is the </a:t>
            </a:r>
            <a:r>
              <a:rPr lang="en-US" dirty="0"/>
              <a:t>design, analysis, and implementation of systems whose structure changes in response to the incoming data.</a:t>
            </a:r>
            <a:endParaRPr lang="en-IN" dirty="0"/>
          </a:p>
          <a:p>
            <a:endParaRPr lang="en-IN" dirty="0"/>
          </a:p>
        </p:txBody>
      </p:sp>
      <p:sp>
        <p:nvSpPr>
          <p:cNvPr id="4" name="Slide Number Placeholder 3">
            <a:extLst>
              <a:ext uri="{FF2B5EF4-FFF2-40B4-BE49-F238E27FC236}">
                <a16:creationId xmlns:a16="http://schemas.microsoft.com/office/drawing/2014/main" id="{E4A88B13-A875-4B18-B69E-8E45274883E0}"/>
              </a:ext>
            </a:extLst>
          </p:cNvPr>
          <p:cNvSpPr>
            <a:spLocks noGrp="1"/>
          </p:cNvSpPr>
          <p:nvPr>
            <p:ph type="sldNum" sz="quarter" idx="12"/>
          </p:nvPr>
        </p:nvSpPr>
        <p:spPr/>
        <p:txBody>
          <a:bodyPr/>
          <a:lstStyle/>
          <a:p>
            <a:fld id="{917C3962-B272-494B-9B95-87BC565E81CE}" type="slidenum">
              <a:rPr lang="en-IN" smtClean="0"/>
              <a:t>3</a:t>
            </a:fld>
            <a:endParaRPr lang="en-IN"/>
          </a:p>
        </p:txBody>
      </p:sp>
      <p:pic>
        <p:nvPicPr>
          <p:cNvPr id="7" name="Picture Placeholder 6">
            <a:extLst>
              <a:ext uri="{FF2B5EF4-FFF2-40B4-BE49-F238E27FC236}">
                <a16:creationId xmlns:a16="http://schemas.microsoft.com/office/drawing/2014/main" id="{DBC51B70-6A1A-4554-80A9-9B2657EC2FA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4070" r="14070"/>
          <a:stretch>
            <a:fillRect/>
          </a:stretch>
        </p:blipFill>
        <p:spPr/>
      </p:pic>
    </p:spTree>
    <p:extLst>
      <p:ext uri="{BB962C8B-B14F-4D97-AF65-F5344CB8AC3E}">
        <p14:creationId xmlns:p14="http://schemas.microsoft.com/office/powerpoint/2010/main" val="1671110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2515A1-698E-4895-809E-A8D3A955E0D2}"/>
              </a:ext>
            </a:extLst>
          </p:cNvPr>
          <p:cNvSpPr>
            <a:spLocks noGrp="1"/>
          </p:cNvSpPr>
          <p:nvPr>
            <p:ph type="sldNum" sz="quarter" idx="12"/>
          </p:nvPr>
        </p:nvSpPr>
        <p:spPr/>
        <p:txBody>
          <a:bodyPr/>
          <a:lstStyle/>
          <a:p>
            <a:fld id="{917C3962-B272-494B-9B95-87BC565E81CE}" type="slidenum">
              <a:rPr lang="en-IN" smtClean="0"/>
              <a:t>4</a:t>
            </a:fld>
            <a:endParaRPr lang="en-IN"/>
          </a:p>
        </p:txBody>
      </p:sp>
      <p:sp>
        <p:nvSpPr>
          <p:cNvPr id="3" name="Title 2">
            <a:extLst>
              <a:ext uri="{FF2B5EF4-FFF2-40B4-BE49-F238E27FC236}">
                <a16:creationId xmlns:a16="http://schemas.microsoft.com/office/drawing/2014/main" id="{F9E87ED9-9A68-4348-B879-FDF354F3EF29}"/>
              </a:ext>
            </a:extLst>
          </p:cNvPr>
          <p:cNvSpPr>
            <a:spLocks noGrp="1"/>
          </p:cNvSpPr>
          <p:nvPr>
            <p:ph type="title"/>
          </p:nvPr>
        </p:nvSpPr>
        <p:spPr/>
        <p:txBody>
          <a:bodyPr/>
          <a:lstStyle/>
          <a:p>
            <a:r>
              <a:rPr lang="en-IN" dirty="0"/>
              <a:t>Wiener filter </a:t>
            </a:r>
          </a:p>
        </p:txBody>
      </p:sp>
      <p:grpSp>
        <p:nvGrpSpPr>
          <p:cNvPr id="7" name="Group 6">
            <a:extLst>
              <a:ext uri="{FF2B5EF4-FFF2-40B4-BE49-F238E27FC236}">
                <a16:creationId xmlns:a16="http://schemas.microsoft.com/office/drawing/2014/main" id="{84714DBF-9700-42DB-96BF-A461843ED6BE}"/>
              </a:ext>
            </a:extLst>
          </p:cNvPr>
          <p:cNvGrpSpPr/>
          <p:nvPr/>
        </p:nvGrpSpPr>
        <p:grpSpPr>
          <a:xfrm>
            <a:off x="3437319" y="2313086"/>
            <a:ext cx="4482996" cy="3110877"/>
            <a:chOff x="3570484" y="2296356"/>
            <a:chExt cx="4482996" cy="3110877"/>
          </a:xfrm>
        </p:grpSpPr>
        <p:pic>
          <p:nvPicPr>
            <p:cNvPr id="5" name="Picture 4">
              <a:extLst>
                <a:ext uri="{FF2B5EF4-FFF2-40B4-BE49-F238E27FC236}">
                  <a16:creationId xmlns:a16="http://schemas.microsoft.com/office/drawing/2014/main" id="{70146A72-C68E-431B-AA0F-8FFC69EA28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0484" y="2296356"/>
              <a:ext cx="4482996" cy="2710649"/>
            </a:xfrm>
            <a:prstGeom prst="rect">
              <a:avLst/>
            </a:prstGeom>
          </p:spPr>
        </p:pic>
        <p:sp>
          <p:nvSpPr>
            <p:cNvPr id="6" name="TextBox 5">
              <a:extLst>
                <a:ext uri="{FF2B5EF4-FFF2-40B4-BE49-F238E27FC236}">
                  <a16:creationId xmlns:a16="http://schemas.microsoft.com/office/drawing/2014/main" id="{5460820C-434E-4046-872D-2CEF187D45AC}"/>
                </a:ext>
              </a:extLst>
            </p:cNvPr>
            <p:cNvSpPr txBox="1"/>
            <p:nvPr/>
          </p:nvSpPr>
          <p:spPr>
            <a:xfrm>
              <a:off x="4261281" y="5037901"/>
              <a:ext cx="2974019" cy="369332"/>
            </a:xfrm>
            <a:prstGeom prst="rect">
              <a:avLst/>
            </a:prstGeom>
            <a:noFill/>
          </p:spPr>
          <p:txBody>
            <a:bodyPr wrap="square" rtlCol="0">
              <a:spAutoFit/>
            </a:bodyPr>
            <a:lstStyle/>
            <a:p>
              <a:r>
                <a:rPr lang="en-IN" dirty="0"/>
                <a:t>A prototype of Wiener Filter</a:t>
              </a:r>
            </a:p>
          </p:txBody>
        </p:sp>
      </p:grpSp>
    </p:spTree>
    <p:extLst>
      <p:ext uri="{BB962C8B-B14F-4D97-AF65-F5344CB8AC3E}">
        <p14:creationId xmlns:p14="http://schemas.microsoft.com/office/powerpoint/2010/main" val="3479341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8A4B68-53D7-44DB-8BFC-DBAB663805A0}"/>
              </a:ext>
            </a:extLst>
          </p:cNvPr>
          <p:cNvSpPr>
            <a:spLocks noGrp="1"/>
          </p:cNvSpPr>
          <p:nvPr>
            <p:ph type="sldNum" sz="quarter" idx="12"/>
          </p:nvPr>
        </p:nvSpPr>
        <p:spPr/>
        <p:txBody>
          <a:bodyPr/>
          <a:lstStyle/>
          <a:p>
            <a:fld id="{917C3962-B272-494B-9B95-87BC565E81CE}" type="slidenum">
              <a:rPr lang="en-IN" smtClean="0"/>
              <a:t>5</a:t>
            </a:fld>
            <a:endParaRPr lang="en-IN"/>
          </a:p>
        </p:txBody>
      </p:sp>
      <p:sp>
        <p:nvSpPr>
          <p:cNvPr id="3" name="Title 2">
            <a:extLst>
              <a:ext uri="{FF2B5EF4-FFF2-40B4-BE49-F238E27FC236}">
                <a16:creationId xmlns:a16="http://schemas.microsoft.com/office/drawing/2014/main" id="{51BAA40E-19AD-4FE0-ADB3-E6EA82221190}"/>
              </a:ext>
            </a:extLst>
          </p:cNvPr>
          <p:cNvSpPr>
            <a:spLocks noGrp="1"/>
          </p:cNvSpPr>
          <p:nvPr>
            <p:ph type="title"/>
          </p:nvPr>
        </p:nvSpPr>
        <p:spPr/>
        <p:txBody>
          <a:bodyPr/>
          <a:lstStyle/>
          <a:p>
            <a:r>
              <a:rPr lang="en-IN" dirty="0"/>
              <a:t>Adaptive Filter</a:t>
            </a:r>
          </a:p>
        </p:txBody>
      </p:sp>
      <p:grpSp>
        <p:nvGrpSpPr>
          <p:cNvPr id="7" name="Group 6">
            <a:extLst>
              <a:ext uri="{FF2B5EF4-FFF2-40B4-BE49-F238E27FC236}">
                <a16:creationId xmlns:a16="http://schemas.microsoft.com/office/drawing/2014/main" id="{885FAF82-0B5B-409B-BF80-B23274AC651E}"/>
              </a:ext>
            </a:extLst>
          </p:cNvPr>
          <p:cNvGrpSpPr/>
          <p:nvPr/>
        </p:nvGrpSpPr>
        <p:grpSpPr>
          <a:xfrm>
            <a:off x="3676921" y="2180946"/>
            <a:ext cx="4270122" cy="3202038"/>
            <a:chOff x="3676921" y="2180946"/>
            <a:chExt cx="4270122" cy="3202038"/>
          </a:xfrm>
        </p:grpSpPr>
        <p:pic>
          <p:nvPicPr>
            <p:cNvPr id="5" name="Picture 4">
              <a:extLst>
                <a:ext uri="{FF2B5EF4-FFF2-40B4-BE49-F238E27FC236}">
                  <a16:creationId xmlns:a16="http://schemas.microsoft.com/office/drawing/2014/main" id="{E1961B34-A8F1-47EE-B1C9-5B8056291E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6921" y="2180946"/>
              <a:ext cx="4270122" cy="2825017"/>
            </a:xfrm>
            <a:prstGeom prst="rect">
              <a:avLst/>
            </a:prstGeom>
          </p:spPr>
        </p:pic>
        <p:sp>
          <p:nvSpPr>
            <p:cNvPr id="6" name="TextBox 5">
              <a:extLst>
                <a:ext uri="{FF2B5EF4-FFF2-40B4-BE49-F238E27FC236}">
                  <a16:creationId xmlns:a16="http://schemas.microsoft.com/office/drawing/2014/main" id="{6812213A-067E-4EA9-A09E-46C44B28D21E}"/>
                </a:ext>
              </a:extLst>
            </p:cNvPr>
            <p:cNvSpPr txBox="1"/>
            <p:nvPr/>
          </p:nvSpPr>
          <p:spPr>
            <a:xfrm>
              <a:off x="4329411" y="5013652"/>
              <a:ext cx="3391270" cy="369332"/>
            </a:xfrm>
            <a:prstGeom prst="rect">
              <a:avLst/>
            </a:prstGeom>
            <a:noFill/>
          </p:spPr>
          <p:txBody>
            <a:bodyPr wrap="square" rtlCol="0">
              <a:spAutoFit/>
            </a:bodyPr>
            <a:lstStyle/>
            <a:p>
              <a:r>
                <a:rPr lang="en-IN" dirty="0"/>
                <a:t>A prototypical Adaptive Filter</a:t>
              </a:r>
            </a:p>
          </p:txBody>
        </p:sp>
      </p:grpSp>
    </p:spTree>
    <p:extLst>
      <p:ext uri="{BB962C8B-B14F-4D97-AF65-F5344CB8AC3E}">
        <p14:creationId xmlns:p14="http://schemas.microsoft.com/office/powerpoint/2010/main" val="662678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9D2F8C-DE0C-44BA-8881-63C22277707A}"/>
              </a:ext>
            </a:extLst>
          </p:cNvPr>
          <p:cNvSpPr>
            <a:spLocks noGrp="1"/>
          </p:cNvSpPr>
          <p:nvPr>
            <p:ph type="sldNum" sz="quarter" idx="12"/>
          </p:nvPr>
        </p:nvSpPr>
        <p:spPr/>
        <p:txBody>
          <a:bodyPr/>
          <a:lstStyle/>
          <a:p>
            <a:fld id="{917C3962-B272-494B-9B95-87BC565E81CE}" type="slidenum">
              <a:rPr lang="en-IN" smtClean="0"/>
              <a:t>6</a:t>
            </a:fld>
            <a:endParaRPr lang="en-IN"/>
          </a:p>
        </p:txBody>
      </p:sp>
      <p:sp>
        <p:nvSpPr>
          <p:cNvPr id="3" name="Title 2">
            <a:extLst>
              <a:ext uri="{FF2B5EF4-FFF2-40B4-BE49-F238E27FC236}">
                <a16:creationId xmlns:a16="http://schemas.microsoft.com/office/drawing/2014/main" id="{38010908-BCEC-41EB-B75A-6955973148A5}"/>
              </a:ext>
            </a:extLst>
          </p:cNvPr>
          <p:cNvSpPr>
            <a:spLocks noGrp="1"/>
          </p:cNvSpPr>
          <p:nvPr>
            <p:ph type="title"/>
          </p:nvPr>
        </p:nvSpPr>
        <p:spPr/>
        <p:txBody>
          <a:bodyPr/>
          <a:lstStyle/>
          <a:p>
            <a:r>
              <a:rPr lang="en-IN" dirty="0"/>
              <a:t>Application in Identification Systems</a:t>
            </a:r>
          </a:p>
        </p:txBody>
      </p:sp>
      <p:sp>
        <p:nvSpPr>
          <p:cNvPr id="4" name="TextBox 3">
            <a:extLst>
              <a:ext uri="{FF2B5EF4-FFF2-40B4-BE49-F238E27FC236}">
                <a16:creationId xmlns:a16="http://schemas.microsoft.com/office/drawing/2014/main" id="{83A623C2-A2C1-4B65-8585-C6082E327415}"/>
              </a:ext>
            </a:extLst>
          </p:cNvPr>
          <p:cNvSpPr txBox="1"/>
          <p:nvPr/>
        </p:nvSpPr>
        <p:spPr>
          <a:xfrm>
            <a:off x="838200" y="1901586"/>
            <a:ext cx="5163105" cy="369332"/>
          </a:xfrm>
          <a:prstGeom prst="rect">
            <a:avLst/>
          </a:prstGeom>
          <a:noFill/>
        </p:spPr>
        <p:txBody>
          <a:bodyPr wrap="square" rtlCol="0">
            <a:spAutoFit/>
          </a:bodyPr>
          <a:lstStyle/>
          <a:p>
            <a:r>
              <a:rPr lang="en-IN" dirty="0"/>
              <a:t>Lets take the example of a radio channel identifier: -</a:t>
            </a:r>
          </a:p>
        </p:txBody>
      </p:sp>
      <p:grpSp>
        <p:nvGrpSpPr>
          <p:cNvPr id="14" name="Group 13">
            <a:extLst>
              <a:ext uri="{FF2B5EF4-FFF2-40B4-BE49-F238E27FC236}">
                <a16:creationId xmlns:a16="http://schemas.microsoft.com/office/drawing/2014/main" id="{ED8ADD2B-45C9-4770-B561-3FB490AAF859}"/>
              </a:ext>
            </a:extLst>
          </p:cNvPr>
          <p:cNvGrpSpPr/>
          <p:nvPr/>
        </p:nvGrpSpPr>
        <p:grpSpPr>
          <a:xfrm>
            <a:off x="1079044" y="2564792"/>
            <a:ext cx="3865818" cy="3195050"/>
            <a:chOff x="1079044" y="2564792"/>
            <a:chExt cx="3865818" cy="3195050"/>
          </a:xfrm>
        </p:grpSpPr>
        <p:pic>
          <p:nvPicPr>
            <p:cNvPr id="10" name="Picture 9">
              <a:extLst>
                <a:ext uri="{FF2B5EF4-FFF2-40B4-BE49-F238E27FC236}">
                  <a16:creationId xmlns:a16="http://schemas.microsoft.com/office/drawing/2014/main" id="{628F3142-7B1C-4947-A221-C326C8BF46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044" y="2564792"/>
              <a:ext cx="3865818" cy="2774660"/>
            </a:xfrm>
            <a:prstGeom prst="rect">
              <a:avLst/>
            </a:prstGeom>
          </p:spPr>
        </p:pic>
        <p:sp>
          <p:nvSpPr>
            <p:cNvPr id="13" name="TextBox 12">
              <a:extLst>
                <a:ext uri="{FF2B5EF4-FFF2-40B4-BE49-F238E27FC236}">
                  <a16:creationId xmlns:a16="http://schemas.microsoft.com/office/drawing/2014/main" id="{3AEA289A-6AA9-4E84-8C7F-C4D6342CAFBD}"/>
                </a:ext>
              </a:extLst>
            </p:cNvPr>
            <p:cNvSpPr txBox="1"/>
            <p:nvPr/>
          </p:nvSpPr>
          <p:spPr>
            <a:xfrm>
              <a:off x="1580225" y="5390510"/>
              <a:ext cx="2636668" cy="369332"/>
            </a:xfrm>
            <a:prstGeom prst="rect">
              <a:avLst/>
            </a:prstGeom>
            <a:noFill/>
          </p:spPr>
          <p:txBody>
            <a:bodyPr wrap="square" rtlCol="0">
              <a:spAutoFit/>
            </a:bodyPr>
            <a:lstStyle/>
            <a:p>
              <a:r>
                <a:rPr lang="en-IN" dirty="0"/>
                <a:t>Scheme for Identification</a:t>
              </a:r>
            </a:p>
          </p:txBody>
        </p:sp>
      </p:grpSp>
      <p:grpSp>
        <p:nvGrpSpPr>
          <p:cNvPr id="16" name="Group 15">
            <a:extLst>
              <a:ext uri="{FF2B5EF4-FFF2-40B4-BE49-F238E27FC236}">
                <a16:creationId xmlns:a16="http://schemas.microsoft.com/office/drawing/2014/main" id="{37A12BF6-C35F-42FA-97ED-66E1DB643765}"/>
              </a:ext>
            </a:extLst>
          </p:cNvPr>
          <p:cNvGrpSpPr/>
          <p:nvPr/>
        </p:nvGrpSpPr>
        <p:grpSpPr>
          <a:xfrm>
            <a:off x="5890741" y="2564792"/>
            <a:ext cx="5391114" cy="3169602"/>
            <a:chOff x="5890741" y="2564792"/>
            <a:chExt cx="5391114" cy="3169602"/>
          </a:xfrm>
        </p:grpSpPr>
        <p:pic>
          <p:nvPicPr>
            <p:cNvPr id="12" name="Picture 11">
              <a:extLst>
                <a:ext uri="{FF2B5EF4-FFF2-40B4-BE49-F238E27FC236}">
                  <a16:creationId xmlns:a16="http://schemas.microsoft.com/office/drawing/2014/main" id="{3D738ED1-ABFC-4842-899B-4F9D1AE019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90741" y="2564792"/>
              <a:ext cx="5391114" cy="2774659"/>
            </a:xfrm>
            <a:prstGeom prst="rect">
              <a:avLst/>
            </a:prstGeom>
          </p:spPr>
        </p:pic>
        <p:sp>
          <p:nvSpPr>
            <p:cNvPr id="15" name="TextBox 14">
              <a:extLst>
                <a:ext uri="{FF2B5EF4-FFF2-40B4-BE49-F238E27FC236}">
                  <a16:creationId xmlns:a16="http://schemas.microsoft.com/office/drawing/2014/main" id="{6911AF1F-B315-4B9F-B0C0-F09C8D9D68B2}"/>
                </a:ext>
              </a:extLst>
            </p:cNvPr>
            <p:cNvSpPr txBox="1"/>
            <p:nvPr/>
          </p:nvSpPr>
          <p:spPr>
            <a:xfrm>
              <a:off x="6846275" y="5365062"/>
              <a:ext cx="4064382" cy="369332"/>
            </a:xfrm>
            <a:prstGeom prst="rect">
              <a:avLst/>
            </a:prstGeom>
            <a:noFill/>
          </p:spPr>
          <p:txBody>
            <a:bodyPr wrap="square" rtlCol="0">
              <a:spAutoFit/>
            </a:bodyPr>
            <a:lstStyle/>
            <a:p>
              <a:r>
                <a:rPr lang="en-IN" dirty="0"/>
                <a:t>Channel Identification in Mobile</a:t>
              </a:r>
            </a:p>
          </p:txBody>
        </p:sp>
      </p:grpSp>
    </p:spTree>
    <p:extLst>
      <p:ext uri="{BB962C8B-B14F-4D97-AF65-F5344CB8AC3E}">
        <p14:creationId xmlns:p14="http://schemas.microsoft.com/office/powerpoint/2010/main" val="2740113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CF86E32-34E2-4B50-AA06-4C039BC8040E}"/>
              </a:ext>
            </a:extLst>
          </p:cNvPr>
          <p:cNvSpPr>
            <a:spLocks noGrp="1"/>
          </p:cNvSpPr>
          <p:nvPr>
            <p:ph type="sldNum" sz="quarter" idx="12"/>
          </p:nvPr>
        </p:nvSpPr>
        <p:spPr/>
        <p:txBody>
          <a:bodyPr/>
          <a:lstStyle/>
          <a:p>
            <a:fld id="{917C3962-B272-494B-9B95-87BC565E81CE}" type="slidenum">
              <a:rPr lang="en-IN" smtClean="0"/>
              <a:t>7</a:t>
            </a:fld>
            <a:endParaRPr lang="en-IN"/>
          </a:p>
        </p:txBody>
      </p:sp>
      <p:sp>
        <p:nvSpPr>
          <p:cNvPr id="3" name="Title 2">
            <a:extLst>
              <a:ext uri="{FF2B5EF4-FFF2-40B4-BE49-F238E27FC236}">
                <a16:creationId xmlns:a16="http://schemas.microsoft.com/office/drawing/2014/main" id="{9B19C7D1-1975-4CD2-890A-4805C45E7802}"/>
              </a:ext>
            </a:extLst>
          </p:cNvPr>
          <p:cNvSpPr>
            <a:spLocks noGrp="1"/>
          </p:cNvSpPr>
          <p:nvPr>
            <p:ph type="title"/>
          </p:nvPr>
        </p:nvSpPr>
        <p:spPr/>
        <p:txBody>
          <a:bodyPr/>
          <a:lstStyle/>
          <a:p>
            <a:r>
              <a:rPr lang="en-IN" dirty="0"/>
              <a:t>Echo Removal</a:t>
            </a:r>
          </a:p>
        </p:txBody>
      </p:sp>
      <p:grpSp>
        <p:nvGrpSpPr>
          <p:cNvPr id="8" name="Group 7">
            <a:extLst>
              <a:ext uri="{FF2B5EF4-FFF2-40B4-BE49-F238E27FC236}">
                <a16:creationId xmlns:a16="http://schemas.microsoft.com/office/drawing/2014/main" id="{B587DACD-A26B-4150-8D44-C94CC1DF662C}"/>
              </a:ext>
            </a:extLst>
          </p:cNvPr>
          <p:cNvGrpSpPr/>
          <p:nvPr/>
        </p:nvGrpSpPr>
        <p:grpSpPr>
          <a:xfrm>
            <a:off x="3432846" y="2178357"/>
            <a:ext cx="5032603" cy="3478590"/>
            <a:chOff x="3432846" y="2178357"/>
            <a:chExt cx="5032603" cy="3478590"/>
          </a:xfrm>
        </p:grpSpPr>
        <p:pic>
          <p:nvPicPr>
            <p:cNvPr id="5" name="Picture 4">
              <a:extLst>
                <a:ext uri="{FF2B5EF4-FFF2-40B4-BE49-F238E27FC236}">
                  <a16:creationId xmlns:a16="http://schemas.microsoft.com/office/drawing/2014/main" id="{23D3E47C-0277-4DFB-BA28-0FC4C7A70D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2846" y="2178357"/>
              <a:ext cx="5032603" cy="3006201"/>
            </a:xfrm>
            <a:prstGeom prst="rect">
              <a:avLst/>
            </a:prstGeom>
          </p:spPr>
        </p:pic>
        <p:sp>
          <p:nvSpPr>
            <p:cNvPr id="7" name="TextBox 6">
              <a:extLst>
                <a:ext uri="{FF2B5EF4-FFF2-40B4-BE49-F238E27FC236}">
                  <a16:creationId xmlns:a16="http://schemas.microsoft.com/office/drawing/2014/main" id="{E4A70861-95AD-4F82-8747-D4A0BA01F5D2}"/>
                </a:ext>
              </a:extLst>
            </p:cNvPr>
            <p:cNvSpPr txBox="1"/>
            <p:nvPr/>
          </p:nvSpPr>
          <p:spPr>
            <a:xfrm>
              <a:off x="4350057" y="5287615"/>
              <a:ext cx="3923931" cy="369332"/>
            </a:xfrm>
            <a:prstGeom prst="rect">
              <a:avLst/>
            </a:prstGeom>
            <a:noFill/>
          </p:spPr>
          <p:txBody>
            <a:bodyPr wrap="square" rtlCol="0">
              <a:spAutoFit/>
            </a:bodyPr>
            <a:lstStyle/>
            <a:p>
              <a:r>
                <a:rPr lang="en-IN" dirty="0"/>
                <a:t>Scheme for Echo Cancellation</a:t>
              </a:r>
            </a:p>
          </p:txBody>
        </p:sp>
      </p:grpSp>
    </p:spTree>
    <p:extLst>
      <p:ext uri="{BB962C8B-B14F-4D97-AF65-F5344CB8AC3E}">
        <p14:creationId xmlns:p14="http://schemas.microsoft.com/office/powerpoint/2010/main" val="42846588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4B4F2-7BBE-43A8-8B68-0F1FBA54689F}"/>
              </a:ext>
            </a:extLst>
          </p:cNvPr>
          <p:cNvSpPr>
            <a:spLocks noGrp="1"/>
          </p:cNvSpPr>
          <p:nvPr>
            <p:ph type="title"/>
          </p:nvPr>
        </p:nvSpPr>
        <p:spPr/>
        <p:txBody>
          <a:bodyPr/>
          <a:lstStyle/>
          <a:p>
            <a:r>
              <a:rPr lang="en-IN" dirty="0"/>
              <a:t>Some other applications are: -</a:t>
            </a:r>
          </a:p>
        </p:txBody>
      </p:sp>
      <p:sp>
        <p:nvSpPr>
          <p:cNvPr id="3" name="Content Placeholder 2">
            <a:extLst>
              <a:ext uri="{FF2B5EF4-FFF2-40B4-BE49-F238E27FC236}">
                <a16:creationId xmlns:a16="http://schemas.microsoft.com/office/drawing/2014/main" id="{7F5413F3-8D03-4791-BE85-7229A5279545}"/>
              </a:ext>
            </a:extLst>
          </p:cNvPr>
          <p:cNvSpPr>
            <a:spLocks noGrp="1"/>
          </p:cNvSpPr>
          <p:nvPr>
            <p:ph idx="1"/>
          </p:nvPr>
        </p:nvSpPr>
        <p:spPr/>
        <p:txBody>
          <a:bodyPr>
            <a:normAutofit/>
          </a:bodyPr>
          <a:lstStyle/>
          <a:p>
            <a:r>
              <a:rPr lang="en-IN" sz="1800" dirty="0"/>
              <a:t>Noise and Interference Cancellation</a:t>
            </a:r>
          </a:p>
          <a:p>
            <a:r>
              <a:rPr lang="en-IN" sz="1800" dirty="0"/>
              <a:t>Inverse Modelling</a:t>
            </a:r>
          </a:p>
          <a:p>
            <a:r>
              <a:rPr lang="en-IN" sz="1800" dirty="0"/>
              <a:t>Linear Prediction</a:t>
            </a:r>
          </a:p>
        </p:txBody>
      </p:sp>
      <p:sp>
        <p:nvSpPr>
          <p:cNvPr id="4" name="Slide Number Placeholder 3">
            <a:extLst>
              <a:ext uri="{FF2B5EF4-FFF2-40B4-BE49-F238E27FC236}">
                <a16:creationId xmlns:a16="http://schemas.microsoft.com/office/drawing/2014/main" id="{6ABE1230-E6C1-46E4-887A-A93E8E8126A7}"/>
              </a:ext>
            </a:extLst>
          </p:cNvPr>
          <p:cNvSpPr>
            <a:spLocks noGrp="1"/>
          </p:cNvSpPr>
          <p:nvPr>
            <p:ph type="sldNum" sz="quarter" idx="12"/>
          </p:nvPr>
        </p:nvSpPr>
        <p:spPr/>
        <p:txBody>
          <a:bodyPr/>
          <a:lstStyle/>
          <a:p>
            <a:fld id="{917C3962-B272-494B-9B95-87BC565E81CE}" type="slidenum">
              <a:rPr lang="en-IN" smtClean="0"/>
              <a:t>8</a:t>
            </a:fld>
            <a:endParaRPr lang="en-IN"/>
          </a:p>
        </p:txBody>
      </p:sp>
    </p:spTree>
    <p:extLst>
      <p:ext uri="{BB962C8B-B14F-4D97-AF65-F5344CB8AC3E}">
        <p14:creationId xmlns:p14="http://schemas.microsoft.com/office/powerpoint/2010/main" val="2319285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0927A-176F-4F6E-B6AD-0E539175E0CD}"/>
              </a:ext>
            </a:extLst>
          </p:cNvPr>
          <p:cNvSpPr>
            <a:spLocks noGrp="1"/>
          </p:cNvSpPr>
          <p:nvPr>
            <p:ph type="title"/>
          </p:nvPr>
        </p:nvSpPr>
        <p:spPr/>
        <p:txBody>
          <a:bodyPr/>
          <a:lstStyle/>
          <a:p>
            <a:r>
              <a:rPr lang="en-IN" dirty="0"/>
              <a:t>Prediction Modelling</a:t>
            </a:r>
          </a:p>
        </p:txBody>
      </p:sp>
      <p:sp>
        <p:nvSpPr>
          <p:cNvPr id="3" name="Content Placeholder 2">
            <a:extLst>
              <a:ext uri="{FF2B5EF4-FFF2-40B4-BE49-F238E27FC236}">
                <a16:creationId xmlns:a16="http://schemas.microsoft.com/office/drawing/2014/main" id="{32C3C82B-2DC2-4BCB-BA26-DD012D59555F}"/>
              </a:ext>
            </a:extLst>
          </p:cNvPr>
          <p:cNvSpPr>
            <a:spLocks noGrp="1"/>
          </p:cNvSpPr>
          <p:nvPr>
            <p:ph idx="1"/>
          </p:nvPr>
        </p:nvSpPr>
        <p:spPr/>
        <p:txBody>
          <a:bodyPr/>
          <a:lstStyle/>
          <a:p>
            <a:r>
              <a:rPr lang="en-IN" dirty="0"/>
              <a:t>It is the most important and fundamental aspect in the evolution of Machine Learning and Artificial Intelligence.</a:t>
            </a:r>
          </a:p>
          <a:p>
            <a:r>
              <a:rPr lang="en-IN" dirty="0"/>
              <a:t>Linear Regression is the tool we use to study data and model predictions.</a:t>
            </a:r>
          </a:p>
          <a:p>
            <a:endParaRPr lang="en-IN" dirty="0"/>
          </a:p>
        </p:txBody>
      </p:sp>
      <p:sp>
        <p:nvSpPr>
          <p:cNvPr id="4" name="Slide Number Placeholder 3">
            <a:extLst>
              <a:ext uri="{FF2B5EF4-FFF2-40B4-BE49-F238E27FC236}">
                <a16:creationId xmlns:a16="http://schemas.microsoft.com/office/drawing/2014/main" id="{A0320020-D5AC-4C5E-95E1-4CC347A9B382}"/>
              </a:ext>
            </a:extLst>
          </p:cNvPr>
          <p:cNvSpPr>
            <a:spLocks noGrp="1"/>
          </p:cNvSpPr>
          <p:nvPr>
            <p:ph type="sldNum" sz="quarter" idx="12"/>
          </p:nvPr>
        </p:nvSpPr>
        <p:spPr/>
        <p:txBody>
          <a:bodyPr/>
          <a:lstStyle/>
          <a:p>
            <a:fld id="{917C3962-B272-494B-9B95-87BC565E81CE}" type="slidenum">
              <a:rPr lang="en-IN" smtClean="0"/>
              <a:t>9</a:t>
            </a:fld>
            <a:endParaRPr lang="en-IN"/>
          </a:p>
        </p:txBody>
      </p:sp>
      <p:grpSp>
        <p:nvGrpSpPr>
          <p:cNvPr id="8" name="Group 7">
            <a:extLst>
              <a:ext uri="{FF2B5EF4-FFF2-40B4-BE49-F238E27FC236}">
                <a16:creationId xmlns:a16="http://schemas.microsoft.com/office/drawing/2014/main" id="{7A38D5A4-7DF0-4666-82FE-B8F0408D8298}"/>
              </a:ext>
            </a:extLst>
          </p:cNvPr>
          <p:cNvGrpSpPr/>
          <p:nvPr/>
        </p:nvGrpSpPr>
        <p:grpSpPr>
          <a:xfrm>
            <a:off x="2689697" y="2752078"/>
            <a:ext cx="6244569" cy="3251847"/>
            <a:chOff x="2689697" y="2752078"/>
            <a:chExt cx="6244569" cy="3251847"/>
          </a:xfrm>
        </p:grpSpPr>
        <p:pic>
          <p:nvPicPr>
            <p:cNvPr id="6" name="Picture 5">
              <a:extLst>
                <a:ext uri="{FF2B5EF4-FFF2-40B4-BE49-F238E27FC236}">
                  <a16:creationId xmlns:a16="http://schemas.microsoft.com/office/drawing/2014/main" id="{AF900ACA-796A-41CC-95B3-C624214853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697" y="2752078"/>
              <a:ext cx="6244569" cy="2872619"/>
            </a:xfrm>
            <a:prstGeom prst="rect">
              <a:avLst/>
            </a:prstGeom>
          </p:spPr>
        </p:pic>
        <p:sp>
          <p:nvSpPr>
            <p:cNvPr id="7" name="TextBox 6">
              <a:extLst>
                <a:ext uri="{FF2B5EF4-FFF2-40B4-BE49-F238E27FC236}">
                  <a16:creationId xmlns:a16="http://schemas.microsoft.com/office/drawing/2014/main" id="{57ABE405-FDCC-4EA3-AE40-1418FD56F006}"/>
                </a:ext>
              </a:extLst>
            </p:cNvPr>
            <p:cNvSpPr txBox="1"/>
            <p:nvPr/>
          </p:nvSpPr>
          <p:spPr>
            <a:xfrm>
              <a:off x="4314547" y="5634593"/>
              <a:ext cx="4323426" cy="369332"/>
            </a:xfrm>
            <a:prstGeom prst="rect">
              <a:avLst/>
            </a:prstGeom>
            <a:noFill/>
          </p:spPr>
          <p:txBody>
            <a:bodyPr wrap="square" rtlCol="0">
              <a:spAutoFit/>
            </a:bodyPr>
            <a:lstStyle/>
            <a:p>
              <a:r>
                <a:rPr lang="en-IN" dirty="0"/>
                <a:t>Machine Learning in a nutshell</a:t>
              </a:r>
            </a:p>
          </p:txBody>
        </p:sp>
      </p:grpSp>
    </p:spTree>
    <p:extLst>
      <p:ext uri="{BB962C8B-B14F-4D97-AF65-F5344CB8AC3E}">
        <p14:creationId xmlns:p14="http://schemas.microsoft.com/office/powerpoint/2010/main" val="7790958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608</TotalTime>
  <Words>750</Words>
  <Application>Microsoft Office PowerPoint</Application>
  <PresentationFormat>Widescreen</PresentationFormat>
  <Paragraphs>99</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Geometria</vt:lpstr>
      <vt:lpstr>Core Sans C 45 Regular</vt:lpstr>
      <vt:lpstr>Geometr415 Blk BT</vt:lpstr>
      <vt:lpstr>Cambria Math</vt:lpstr>
      <vt:lpstr>Calibri</vt:lpstr>
      <vt:lpstr>Core Sans C 75 ExtraBold</vt:lpstr>
      <vt:lpstr>Arial</vt:lpstr>
      <vt:lpstr>Office Theme</vt:lpstr>
      <vt:lpstr>Adaptive Signal Processing</vt:lpstr>
      <vt:lpstr>Contents: -</vt:lpstr>
      <vt:lpstr>So what is Adaptive Signal Processing?</vt:lpstr>
      <vt:lpstr>Wiener filter </vt:lpstr>
      <vt:lpstr>Adaptive Filter</vt:lpstr>
      <vt:lpstr>Application in Identification Systems</vt:lpstr>
      <vt:lpstr>Echo Removal</vt:lpstr>
      <vt:lpstr>Some other applications are: -</vt:lpstr>
      <vt:lpstr>Prediction Modelling</vt:lpstr>
      <vt:lpstr>PowerPoint Presentation</vt:lpstr>
      <vt:lpstr>Gradient Descent Method</vt:lpstr>
      <vt:lpstr>Steepest Descent Method</vt:lpstr>
      <vt:lpstr>Adaptive Filter variables</vt:lpstr>
      <vt:lpstr>Least Mean Squared (LMS) Algorithm</vt:lpstr>
      <vt:lpstr>Recursive Least Squared (RLS) Algorithm</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manoj hp</dc:creator>
  <cp:lastModifiedBy>Abhinav Mahajan</cp:lastModifiedBy>
  <cp:revision>30</cp:revision>
  <dcterms:created xsi:type="dcterms:W3CDTF">2021-05-19T17:38:37Z</dcterms:created>
  <dcterms:modified xsi:type="dcterms:W3CDTF">2022-04-20T06:08:04Z</dcterms:modified>
</cp:coreProperties>
</file>

<file path=docProps/thumbnail.jpeg>
</file>